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 id="2147483741" r:id="rId5"/>
  </p:sldMasterIdLst>
  <p:notesMasterIdLst>
    <p:notesMasterId r:id="rId51"/>
  </p:notesMasterIdLst>
  <p:sldIdLst>
    <p:sldId id="396" r:id="rId6"/>
    <p:sldId id="411" r:id="rId7"/>
    <p:sldId id="412" r:id="rId8"/>
    <p:sldId id="413" r:id="rId9"/>
    <p:sldId id="414" r:id="rId10"/>
    <p:sldId id="256" r:id="rId11"/>
    <p:sldId id="283" r:id="rId12"/>
    <p:sldId id="289" r:id="rId13"/>
    <p:sldId id="258" r:id="rId14"/>
    <p:sldId id="284" r:id="rId15"/>
    <p:sldId id="306" r:id="rId16"/>
    <p:sldId id="361" r:id="rId17"/>
    <p:sldId id="307" r:id="rId18"/>
    <p:sldId id="406" r:id="rId19"/>
    <p:sldId id="407" r:id="rId20"/>
    <p:sldId id="276" r:id="rId21"/>
    <p:sldId id="269" r:id="rId22"/>
    <p:sldId id="293" r:id="rId23"/>
    <p:sldId id="374" r:id="rId24"/>
    <p:sldId id="322" r:id="rId25"/>
    <p:sldId id="370" r:id="rId26"/>
    <p:sldId id="345" r:id="rId27"/>
    <p:sldId id="346" r:id="rId28"/>
    <p:sldId id="371" r:id="rId29"/>
    <p:sldId id="347" r:id="rId30"/>
    <p:sldId id="372" r:id="rId31"/>
    <p:sldId id="377" r:id="rId32"/>
    <p:sldId id="354" r:id="rId33"/>
    <p:sldId id="382" r:id="rId34"/>
    <p:sldId id="380" r:id="rId35"/>
    <p:sldId id="351" r:id="rId36"/>
    <p:sldId id="348" r:id="rId37"/>
    <p:sldId id="312" r:id="rId38"/>
    <p:sldId id="313" r:id="rId39"/>
    <p:sldId id="263" r:id="rId40"/>
    <p:sldId id="271" r:id="rId41"/>
    <p:sldId id="376" r:id="rId42"/>
    <p:sldId id="388" r:id="rId43"/>
    <p:sldId id="408" r:id="rId44"/>
    <p:sldId id="409" r:id="rId45"/>
    <p:sldId id="387" r:id="rId46"/>
    <p:sldId id="410" r:id="rId47"/>
    <p:sldId id="415" r:id="rId48"/>
    <p:sldId id="416" r:id="rId49"/>
    <p:sldId id="41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lly, Dianne [BPU]" initials="C[" lastIdx="8" clrIdx="0">
    <p:extLst>
      <p:ext uri="{19B8F6BF-5375-455C-9EA6-DF929625EA0E}">
        <p15:presenceInfo xmlns:p15="http://schemas.microsoft.com/office/powerpoint/2012/main" userId="S::dianne.crilly@bpu.nj.gov::295b7aa4-3522-4e63-b1e8-13338467680d" providerId="AD"/>
      </p:ext>
    </p:extLst>
  </p:cmAuthor>
  <p:cmAuthor id="2" name="Richardson, Stacy [BPU]" initials="R[" lastIdx="6" clrIdx="1">
    <p:extLst>
      <p:ext uri="{19B8F6BF-5375-455C-9EA6-DF929625EA0E}">
        <p15:presenceInfo xmlns:p15="http://schemas.microsoft.com/office/powerpoint/2012/main" userId="S::stacy.richardson@bpu.nj.gov::67acaa8a-b1d9-4da4-a778-aa9f532265b1" providerId="AD"/>
      </p:ext>
    </p:extLst>
  </p:cmAuthor>
  <p:cmAuthor id="3" name="Rahman, Farhana [BPU]" initials="R[" lastIdx="4" clrIdx="2">
    <p:extLst>
      <p:ext uri="{19B8F6BF-5375-455C-9EA6-DF929625EA0E}">
        <p15:presenceInfo xmlns:p15="http://schemas.microsoft.com/office/powerpoint/2012/main" userId="S::farhana.rahman@bpu.nj.gov::67d92c91-509c-45e7-84c9-93689a43dc54" providerId="AD"/>
      </p:ext>
    </p:extLst>
  </p:cmAuthor>
  <p:cmAuthor id="4" name="CAMBRIDGE\sanem sergici" initials="Cs" lastIdx="1" clrIdx="3">
    <p:extLst>
      <p:ext uri="{19B8F6BF-5375-455C-9EA6-DF929625EA0E}">
        <p15:presenceInfo xmlns:p15="http://schemas.microsoft.com/office/powerpoint/2012/main" userId="CAMBRIDGE\sanem sergici" providerId="None"/>
      </p:ext>
    </p:extLst>
  </p:cmAuthor>
  <p:cmAuthor id="5" name="Crilly, Dianne [BPU]" initials="CD[" lastIdx="13" clrIdx="4">
    <p:extLst>
      <p:ext uri="{19B8F6BF-5375-455C-9EA6-DF929625EA0E}">
        <p15:presenceInfo xmlns:p15="http://schemas.microsoft.com/office/powerpoint/2012/main" userId="S-1-5-21-1708537768-492894223-839522115-13022" providerId="AD"/>
      </p:ext>
    </p:extLst>
  </p:cmAuthor>
  <p:cmAuthor id="6" name="Kavlak, Goksin" initials="KG" lastIdx="9" clrIdx="5">
    <p:extLst>
      <p:ext uri="{19B8F6BF-5375-455C-9EA6-DF929625EA0E}">
        <p15:presenceInfo xmlns:p15="http://schemas.microsoft.com/office/powerpoint/2012/main" userId="S-1-5-21-530382873-534002363-142223018-59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6DCEDF-6EA2-AB29-8B17-9DD87BA5DEC5}" v="101" dt="2022-03-15T14:42:07.137"/>
    <p1510:client id="{6ACDFB88-292D-404A-9F92-732087BFC704}" v="11" dt="2022-03-15T19:02:24.327"/>
    <p1510:client id="{7CC71911-97BC-4DD8-A779-E8C23E3B783C}" v="2" dt="2022-03-15T17:06:38.742"/>
    <p1510:client id="{E1CC1C6F-AD3E-4F03-95BA-318A2ED510DF}" v="308" dt="2022-03-15T15:51:31.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1" autoAdjust="0"/>
    <p:restoredTop sz="94660"/>
  </p:normalViewPr>
  <p:slideViewPr>
    <p:cSldViewPr snapToGrid="0">
      <p:cViewPr varScale="1">
        <p:scale>
          <a:sx n="79" d="100"/>
          <a:sy n="79" d="100"/>
        </p:scale>
        <p:origin x="245" y="77"/>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man, Farhana [BPU]" userId="S::farhana.rahman@bpu.nj.gov::67d92c91-509c-45e7-84c9-93689a43dc54" providerId="AD" clId="Web-{7CC71911-97BC-4DD8-A779-E8C23E3B783C}"/>
    <pc:docChg chg="addSld delSld">
      <pc:chgData name="Rahman, Farhana [BPU]" userId="S::farhana.rahman@bpu.nj.gov::67d92c91-509c-45e7-84c9-93689a43dc54" providerId="AD" clId="Web-{7CC71911-97BC-4DD8-A779-E8C23E3B783C}" dt="2022-03-15T17:06:38.710" v="1"/>
      <pc:docMkLst>
        <pc:docMk/>
      </pc:docMkLst>
      <pc:sldChg chg="add del">
        <pc:chgData name="Rahman, Farhana [BPU]" userId="S::farhana.rahman@bpu.nj.gov::67d92c91-509c-45e7-84c9-93689a43dc54" providerId="AD" clId="Web-{7CC71911-97BC-4DD8-A779-E8C23E3B783C}" dt="2022-03-15T17:06:38.710" v="1"/>
        <pc:sldMkLst>
          <pc:docMk/>
          <pc:sldMk cId="2394218019" sldId="283"/>
        </pc:sldMkLst>
      </pc:sldChg>
    </pc:docChg>
  </pc:docChgLst>
  <pc:docChgLst>
    <pc:chgData name="Rahman, Farhana [BPU]" userId="S::farhana.rahman@bpu.nj.gov::67d92c91-509c-45e7-84c9-93689a43dc54" providerId="AD" clId="Web-{6ACDFB88-292D-404A-9F92-732087BFC704}"/>
    <pc:docChg chg="modSld">
      <pc:chgData name="Rahman, Farhana [BPU]" userId="S::farhana.rahman@bpu.nj.gov::67d92c91-509c-45e7-84c9-93689a43dc54" providerId="AD" clId="Web-{6ACDFB88-292D-404A-9F92-732087BFC704}" dt="2022-03-15T19:02:24.327" v="10"/>
      <pc:docMkLst>
        <pc:docMk/>
      </pc:docMkLst>
      <pc:sldChg chg="addCm modCm">
        <pc:chgData name="Rahman, Farhana [BPU]" userId="S::farhana.rahman@bpu.nj.gov::67d92c91-509c-45e7-84c9-93689a43dc54" providerId="AD" clId="Web-{6ACDFB88-292D-404A-9F92-732087BFC704}" dt="2022-03-15T18:55:32.104" v="6"/>
        <pc:sldMkLst>
          <pc:docMk/>
          <pc:sldMk cId="1655394982" sldId="276"/>
        </pc:sldMkLst>
      </pc:sldChg>
      <pc:sldChg chg="addCm">
        <pc:chgData name="Rahman, Farhana [BPU]" userId="S::farhana.rahman@bpu.nj.gov::67d92c91-509c-45e7-84c9-93689a43dc54" providerId="AD" clId="Web-{6ACDFB88-292D-404A-9F92-732087BFC704}" dt="2022-03-15T19:00:54.920" v="8"/>
        <pc:sldMkLst>
          <pc:docMk/>
          <pc:sldMk cId="896353007" sldId="313"/>
        </pc:sldMkLst>
      </pc:sldChg>
      <pc:sldChg chg="modSp addCm modCm">
        <pc:chgData name="Rahman, Farhana [BPU]" userId="S::farhana.rahman@bpu.nj.gov::67d92c91-509c-45e7-84c9-93689a43dc54" providerId="AD" clId="Web-{6ACDFB88-292D-404A-9F92-732087BFC704}" dt="2022-03-15T19:02:24.327" v="10"/>
        <pc:sldMkLst>
          <pc:docMk/>
          <pc:sldMk cId="4037272941" sldId="372"/>
        </pc:sldMkLst>
        <pc:spChg chg="mod">
          <ac:chgData name="Rahman, Farhana [BPU]" userId="S::farhana.rahman@bpu.nj.gov::67d92c91-509c-45e7-84c9-93689a43dc54" providerId="AD" clId="Web-{6ACDFB88-292D-404A-9F92-732087BFC704}" dt="2022-03-15T18:53:34.463" v="4" actId="20577"/>
          <ac:spMkLst>
            <pc:docMk/>
            <pc:sldMk cId="4037272941" sldId="372"/>
            <ac:spMk id="4" creationId="{00000000-0000-0000-0000-000000000000}"/>
          </ac:spMkLst>
        </pc:spChg>
      </pc:sldChg>
    </pc:docChg>
  </pc:docChgLst>
  <pc:docChgLst>
    <pc:chgData name="Crilly, Dianne [BPU]" userId="S::dianne.crilly@bpu.nj.gov::295b7aa4-3522-4e63-b1e8-13338467680d" providerId="AD" clId="Web-{556DCEDF-6EA2-AB29-8B17-9DD87BA5DEC5}"/>
    <pc:docChg chg="modSld">
      <pc:chgData name="Crilly, Dianne [BPU]" userId="S::dianne.crilly@bpu.nj.gov::295b7aa4-3522-4e63-b1e8-13338467680d" providerId="AD" clId="Web-{556DCEDF-6EA2-AB29-8B17-9DD87BA5DEC5}" dt="2022-03-15T14:42:07.137" v="97"/>
      <pc:docMkLst>
        <pc:docMk/>
      </pc:docMkLst>
      <pc:sldChg chg="modSp">
        <pc:chgData name="Crilly, Dianne [BPU]" userId="S::dianne.crilly@bpu.nj.gov::295b7aa4-3522-4e63-b1e8-13338467680d" providerId="AD" clId="Web-{556DCEDF-6EA2-AB29-8B17-9DD87BA5DEC5}" dt="2022-03-15T13:30:43.032" v="17" actId="20577"/>
        <pc:sldMkLst>
          <pc:docMk/>
          <pc:sldMk cId="1655394982" sldId="276"/>
        </pc:sldMkLst>
        <pc:spChg chg="mod">
          <ac:chgData name="Crilly, Dianne [BPU]" userId="S::dianne.crilly@bpu.nj.gov::295b7aa4-3522-4e63-b1e8-13338467680d" providerId="AD" clId="Web-{556DCEDF-6EA2-AB29-8B17-9DD87BA5DEC5}" dt="2022-03-15T13:30:43.032" v="17" actId="20577"/>
          <ac:spMkLst>
            <pc:docMk/>
            <pc:sldMk cId="1655394982" sldId="276"/>
            <ac:spMk id="4" creationId="{00000000-0000-0000-0000-000000000000}"/>
          </ac:spMkLst>
        </pc:spChg>
      </pc:sldChg>
      <pc:sldChg chg="modSp addCm modCm">
        <pc:chgData name="Crilly, Dianne [BPU]" userId="S::dianne.crilly@bpu.nj.gov::295b7aa4-3522-4e63-b1e8-13338467680d" providerId="AD" clId="Web-{556DCEDF-6EA2-AB29-8B17-9DD87BA5DEC5}" dt="2022-03-15T13:49:53.145" v="46"/>
        <pc:sldMkLst>
          <pc:docMk/>
          <pc:sldMk cId="1403562568" sldId="293"/>
        </pc:sldMkLst>
        <pc:spChg chg="mod">
          <ac:chgData name="Crilly, Dianne [BPU]" userId="S::dianne.crilly@bpu.nj.gov::295b7aa4-3522-4e63-b1e8-13338467680d" providerId="AD" clId="Web-{556DCEDF-6EA2-AB29-8B17-9DD87BA5DEC5}" dt="2022-03-15T13:38:55.321" v="35" actId="20577"/>
          <ac:spMkLst>
            <pc:docMk/>
            <pc:sldMk cId="1403562568" sldId="293"/>
            <ac:spMk id="25" creationId="{00000000-0000-0000-0000-000000000000}"/>
          </ac:spMkLst>
        </pc:spChg>
        <pc:spChg chg="mod">
          <ac:chgData name="Crilly, Dianne [BPU]" userId="S::dianne.crilly@bpu.nj.gov::295b7aa4-3522-4e63-b1e8-13338467680d" providerId="AD" clId="Web-{556DCEDF-6EA2-AB29-8B17-9DD87BA5DEC5}" dt="2022-03-15T13:36:12.866" v="25" actId="20577"/>
          <ac:spMkLst>
            <pc:docMk/>
            <pc:sldMk cId="1403562568" sldId="293"/>
            <ac:spMk id="69" creationId="{00000000-0000-0000-0000-000000000000}"/>
          </ac:spMkLst>
        </pc:spChg>
      </pc:sldChg>
      <pc:sldChg chg="modSp addCm modCm">
        <pc:chgData name="Crilly, Dianne [BPU]" userId="S::dianne.crilly@bpu.nj.gov::295b7aa4-3522-4e63-b1e8-13338467680d" providerId="AD" clId="Web-{556DCEDF-6EA2-AB29-8B17-9DD87BA5DEC5}" dt="2022-03-15T14:39:09.665" v="95"/>
        <pc:sldMkLst>
          <pc:docMk/>
          <pc:sldMk cId="759068675" sldId="310"/>
        </pc:sldMkLst>
        <pc:spChg chg="mod">
          <ac:chgData name="Crilly, Dianne [BPU]" userId="S::dianne.crilly@bpu.nj.gov::295b7aa4-3522-4e63-b1e8-13338467680d" providerId="AD" clId="Web-{556DCEDF-6EA2-AB29-8B17-9DD87BA5DEC5}" dt="2022-03-15T14:35:16.911" v="92" actId="20577"/>
          <ac:spMkLst>
            <pc:docMk/>
            <pc:sldMk cId="759068675" sldId="310"/>
            <ac:spMk id="4" creationId="{00000000-0000-0000-0000-000000000000}"/>
          </ac:spMkLst>
        </pc:spChg>
      </pc:sldChg>
      <pc:sldChg chg="addCm modCm">
        <pc:chgData name="Crilly, Dianne [BPU]" userId="S::dianne.crilly@bpu.nj.gov::295b7aa4-3522-4e63-b1e8-13338467680d" providerId="AD" clId="Web-{556DCEDF-6EA2-AB29-8B17-9DD87BA5DEC5}" dt="2022-03-15T13:58:08.607" v="50"/>
        <pc:sldMkLst>
          <pc:docMk/>
          <pc:sldMk cId="709590536" sldId="338"/>
        </pc:sldMkLst>
      </pc:sldChg>
      <pc:sldChg chg="addCm modCm">
        <pc:chgData name="Crilly, Dianne [BPU]" userId="S::dianne.crilly@bpu.nj.gov::295b7aa4-3522-4e63-b1e8-13338467680d" providerId="AD" clId="Web-{556DCEDF-6EA2-AB29-8B17-9DD87BA5DEC5}" dt="2022-03-15T14:42:07.137" v="97"/>
        <pc:sldMkLst>
          <pc:docMk/>
          <pc:sldMk cId="3209039344" sldId="356"/>
        </pc:sldMkLst>
      </pc:sldChg>
      <pc:sldChg chg="modSp">
        <pc:chgData name="Crilly, Dianne [BPU]" userId="S::dianne.crilly@bpu.nj.gov::295b7aa4-3522-4e63-b1e8-13338467680d" providerId="AD" clId="Web-{556DCEDF-6EA2-AB29-8B17-9DD87BA5DEC5}" dt="2022-03-15T13:12:21.575" v="5" actId="20577"/>
        <pc:sldMkLst>
          <pc:docMk/>
          <pc:sldMk cId="868231337" sldId="361"/>
        </pc:sldMkLst>
        <pc:spChg chg="mod">
          <ac:chgData name="Crilly, Dianne [BPU]" userId="S::dianne.crilly@bpu.nj.gov::295b7aa4-3522-4e63-b1e8-13338467680d" providerId="AD" clId="Web-{556DCEDF-6EA2-AB29-8B17-9DD87BA5DEC5}" dt="2022-03-15T13:12:21.575" v="5" actId="20577"/>
          <ac:spMkLst>
            <pc:docMk/>
            <pc:sldMk cId="868231337" sldId="361"/>
            <ac:spMk id="9" creationId="{00000000-0000-0000-0000-000000000000}"/>
          </ac:spMkLst>
        </pc:spChg>
      </pc:sldChg>
      <pc:sldChg chg="addCm modCm">
        <pc:chgData name="Crilly, Dianne [BPU]" userId="S::dianne.crilly@bpu.nj.gov::295b7aa4-3522-4e63-b1e8-13338467680d" providerId="AD" clId="Web-{556DCEDF-6EA2-AB29-8B17-9DD87BA5DEC5}" dt="2022-03-15T14:28:41.795" v="74"/>
        <pc:sldMkLst>
          <pc:docMk/>
          <pc:sldMk cId="4037272941" sldId="372"/>
        </pc:sldMkLst>
      </pc:sldChg>
      <pc:sldChg chg="modSp addCm modCm">
        <pc:chgData name="Crilly, Dianne [BPU]" userId="S::dianne.crilly@bpu.nj.gov::295b7aa4-3522-4e63-b1e8-13338467680d" providerId="AD" clId="Web-{556DCEDF-6EA2-AB29-8B17-9DD87BA5DEC5}" dt="2022-03-15T14:06:51.147" v="69" actId="20577"/>
        <pc:sldMkLst>
          <pc:docMk/>
          <pc:sldMk cId="414037123" sldId="374"/>
        </pc:sldMkLst>
        <pc:spChg chg="mod">
          <ac:chgData name="Crilly, Dianne [BPU]" userId="S::dianne.crilly@bpu.nj.gov::295b7aa4-3522-4e63-b1e8-13338467680d" providerId="AD" clId="Web-{556DCEDF-6EA2-AB29-8B17-9DD87BA5DEC5}" dt="2022-03-15T14:06:51.147" v="69" actId="20577"/>
          <ac:spMkLst>
            <pc:docMk/>
            <pc:sldMk cId="414037123" sldId="374"/>
            <ac:spMk id="6" creationId="{00000000-0000-0000-0000-000000000000}"/>
          </ac:spMkLst>
        </pc:spChg>
      </pc:sldChg>
      <pc:sldChg chg="modSp">
        <pc:chgData name="Crilly, Dianne [BPU]" userId="S::dianne.crilly@bpu.nj.gov::295b7aa4-3522-4e63-b1e8-13338467680d" providerId="AD" clId="Web-{556DCEDF-6EA2-AB29-8B17-9DD87BA5DEC5}" dt="2022-03-15T14:33:08.581" v="82" actId="20577"/>
        <pc:sldMkLst>
          <pc:docMk/>
          <pc:sldMk cId="2138840007" sldId="380"/>
        </pc:sldMkLst>
        <pc:spChg chg="mod">
          <ac:chgData name="Crilly, Dianne [BPU]" userId="S::dianne.crilly@bpu.nj.gov::295b7aa4-3522-4e63-b1e8-13338467680d" providerId="AD" clId="Web-{556DCEDF-6EA2-AB29-8B17-9DD87BA5DEC5}" dt="2022-03-15T14:33:08.581" v="82" actId="20577"/>
          <ac:spMkLst>
            <pc:docMk/>
            <pc:sldMk cId="2138840007" sldId="380"/>
            <ac:spMk id="18" creationId="{00000000-0000-0000-0000-000000000000}"/>
          </ac:spMkLst>
        </pc:spChg>
      </pc:sldChg>
    </pc:docChg>
  </pc:docChgLst>
  <pc:docChgLst>
    <pc:chgData name="Richardson, Stacy [BPU]" userId="S::stacy.richardson@bpu.nj.gov::67acaa8a-b1d9-4da4-a778-aa9f532265b1" providerId="AD" clId="Web-{E1CC1C6F-AD3E-4F03-95BA-318A2ED510DF}"/>
    <pc:docChg chg="modSld">
      <pc:chgData name="Richardson, Stacy [BPU]" userId="S::stacy.richardson@bpu.nj.gov::67acaa8a-b1d9-4da4-a778-aa9f532265b1" providerId="AD" clId="Web-{E1CC1C6F-AD3E-4F03-95BA-318A2ED510DF}" dt="2022-03-15T15:51:28.453" v="176" actId="20577"/>
      <pc:docMkLst>
        <pc:docMk/>
      </pc:docMkLst>
      <pc:sldChg chg="modSp addCm">
        <pc:chgData name="Richardson, Stacy [BPU]" userId="S::stacy.richardson@bpu.nj.gov::67acaa8a-b1d9-4da4-a778-aa9f532265b1" providerId="AD" clId="Web-{E1CC1C6F-AD3E-4F03-95BA-318A2ED510DF}" dt="2022-03-15T15:41:08.820" v="21" actId="20577"/>
        <pc:sldMkLst>
          <pc:docMk/>
          <pc:sldMk cId="1655394982" sldId="276"/>
        </pc:sldMkLst>
        <pc:spChg chg="mod">
          <ac:chgData name="Richardson, Stacy [BPU]" userId="S::stacy.richardson@bpu.nj.gov::67acaa8a-b1d9-4da4-a778-aa9f532265b1" providerId="AD" clId="Web-{E1CC1C6F-AD3E-4F03-95BA-318A2ED510DF}" dt="2022-03-15T15:41:08.820" v="21" actId="20577"/>
          <ac:spMkLst>
            <pc:docMk/>
            <pc:sldMk cId="1655394982" sldId="276"/>
            <ac:spMk id="4" creationId="{00000000-0000-0000-0000-000000000000}"/>
          </ac:spMkLst>
        </pc:spChg>
      </pc:sldChg>
      <pc:sldChg chg="modSp">
        <pc:chgData name="Richardson, Stacy [BPU]" userId="S::stacy.richardson@bpu.nj.gov::67acaa8a-b1d9-4da4-a778-aa9f532265b1" providerId="AD" clId="Web-{E1CC1C6F-AD3E-4F03-95BA-318A2ED510DF}" dt="2022-03-15T15:37:22.270" v="3" actId="20577"/>
        <pc:sldMkLst>
          <pc:docMk/>
          <pc:sldMk cId="2317177897" sldId="284"/>
        </pc:sldMkLst>
        <pc:spChg chg="mod">
          <ac:chgData name="Richardson, Stacy [BPU]" userId="S::stacy.richardson@bpu.nj.gov::67acaa8a-b1d9-4da4-a778-aa9f532265b1" providerId="AD" clId="Web-{E1CC1C6F-AD3E-4F03-95BA-318A2ED510DF}" dt="2022-03-15T15:37:22.270" v="3" actId="20577"/>
          <ac:spMkLst>
            <pc:docMk/>
            <pc:sldMk cId="2317177897" sldId="284"/>
            <ac:spMk id="4" creationId="{00000000-0000-0000-0000-000000000000}"/>
          </ac:spMkLst>
        </pc:spChg>
      </pc:sldChg>
      <pc:sldChg chg="modSp">
        <pc:chgData name="Richardson, Stacy [BPU]" userId="S::stacy.richardson@bpu.nj.gov::67acaa8a-b1d9-4da4-a778-aa9f532265b1" providerId="AD" clId="Web-{E1CC1C6F-AD3E-4F03-95BA-318A2ED510DF}" dt="2022-03-15T15:37:18.317" v="1" actId="20577"/>
        <pc:sldMkLst>
          <pc:docMk/>
          <pc:sldMk cId="744889804" sldId="289"/>
        </pc:sldMkLst>
        <pc:spChg chg="mod">
          <ac:chgData name="Richardson, Stacy [BPU]" userId="S::stacy.richardson@bpu.nj.gov::67acaa8a-b1d9-4da4-a778-aa9f532265b1" providerId="AD" clId="Web-{E1CC1C6F-AD3E-4F03-95BA-318A2ED510DF}" dt="2022-03-15T15:37:18.317" v="1" actId="20577"/>
          <ac:spMkLst>
            <pc:docMk/>
            <pc:sldMk cId="744889804" sldId="289"/>
            <ac:spMk id="4" creationId="{00000000-0000-0000-0000-000000000000}"/>
          </ac:spMkLst>
        </pc:spChg>
      </pc:sldChg>
      <pc:sldChg chg="modSp addCm">
        <pc:chgData name="Richardson, Stacy [BPU]" userId="S::stacy.richardson@bpu.nj.gov::67acaa8a-b1d9-4da4-a778-aa9f532265b1" providerId="AD" clId="Web-{E1CC1C6F-AD3E-4F03-95BA-318A2ED510DF}" dt="2022-03-15T15:42:30.196" v="26"/>
        <pc:sldMkLst>
          <pc:docMk/>
          <pc:sldMk cId="1403562568" sldId="293"/>
        </pc:sldMkLst>
        <pc:spChg chg="mod">
          <ac:chgData name="Richardson, Stacy [BPU]" userId="S::stacy.richardson@bpu.nj.gov::67acaa8a-b1d9-4da4-a778-aa9f532265b1" providerId="AD" clId="Web-{E1CC1C6F-AD3E-4F03-95BA-318A2ED510DF}" dt="2022-03-15T15:41:24.758" v="25" actId="20577"/>
          <ac:spMkLst>
            <pc:docMk/>
            <pc:sldMk cId="1403562568" sldId="293"/>
            <ac:spMk id="25" creationId="{00000000-0000-0000-0000-000000000000}"/>
          </ac:spMkLst>
        </pc:spChg>
        <pc:spChg chg="mod">
          <ac:chgData name="Richardson, Stacy [BPU]" userId="S::stacy.richardson@bpu.nj.gov::67acaa8a-b1d9-4da4-a778-aa9f532265b1" providerId="AD" clId="Web-{E1CC1C6F-AD3E-4F03-95BA-318A2ED510DF}" dt="2022-03-15T15:41:17.039" v="23" actId="20577"/>
          <ac:spMkLst>
            <pc:docMk/>
            <pc:sldMk cId="1403562568" sldId="293"/>
            <ac:spMk id="69" creationId="{00000000-0000-0000-0000-000000000000}"/>
          </ac:spMkLst>
        </pc:spChg>
      </pc:sldChg>
      <pc:sldChg chg="modSp">
        <pc:chgData name="Richardson, Stacy [BPU]" userId="S::stacy.richardson@bpu.nj.gov::67acaa8a-b1d9-4da4-a778-aa9f532265b1" providerId="AD" clId="Web-{E1CC1C6F-AD3E-4F03-95BA-318A2ED510DF}" dt="2022-03-15T15:51:28.453" v="176" actId="20577"/>
        <pc:sldMkLst>
          <pc:docMk/>
          <pc:sldMk cId="2978738850" sldId="300"/>
        </pc:sldMkLst>
        <pc:spChg chg="mod">
          <ac:chgData name="Richardson, Stacy [BPU]" userId="S::stacy.richardson@bpu.nj.gov::67acaa8a-b1d9-4da4-a778-aa9f532265b1" providerId="AD" clId="Web-{E1CC1C6F-AD3E-4F03-95BA-318A2ED510DF}" dt="2022-03-15T15:51:28.453" v="176" actId="20577"/>
          <ac:spMkLst>
            <pc:docMk/>
            <pc:sldMk cId="2978738850" sldId="300"/>
            <ac:spMk id="4" creationId="{00000000-0000-0000-0000-000000000000}"/>
          </ac:spMkLst>
        </pc:spChg>
      </pc:sldChg>
      <pc:sldChg chg="modSp addCm">
        <pc:chgData name="Richardson, Stacy [BPU]" userId="S::stacy.richardson@bpu.nj.gov::67acaa8a-b1d9-4da4-a778-aa9f532265b1" providerId="AD" clId="Web-{E1CC1C6F-AD3E-4F03-95BA-318A2ED510DF}" dt="2022-03-15T15:38:29.474" v="7" actId="20577"/>
        <pc:sldMkLst>
          <pc:docMk/>
          <pc:sldMk cId="1538268118" sldId="306"/>
        </pc:sldMkLst>
        <pc:spChg chg="mod">
          <ac:chgData name="Richardson, Stacy [BPU]" userId="S::stacy.richardson@bpu.nj.gov::67acaa8a-b1d9-4da4-a778-aa9f532265b1" providerId="AD" clId="Web-{E1CC1C6F-AD3E-4F03-95BA-318A2ED510DF}" dt="2022-03-15T15:38:29.474" v="7" actId="20577"/>
          <ac:spMkLst>
            <pc:docMk/>
            <pc:sldMk cId="1538268118" sldId="306"/>
            <ac:spMk id="4" creationId="{00000000-0000-0000-0000-000000000000}"/>
          </ac:spMkLst>
        </pc:spChg>
      </pc:sldChg>
      <pc:sldChg chg="modSp">
        <pc:chgData name="Richardson, Stacy [BPU]" userId="S::stacy.richardson@bpu.nj.gov::67acaa8a-b1d9-4da4-a778-aa9f532265b1" providerId="AD" clId="Web-{E1CC1C6F-AD3E-4F03-95BA-318A2ED510DF}" dt="2022-03-15T15:43:37.885" v="33"/>
        <pc:sldMkLst>
          <pc:docMk/>
          <pc:sldMk cId="419149994" sldId="322"/>
        </pc:sldMkLst>
        <pc:graphicFrameChg chg="mod modGraphic">
          <ac:chgData name="Richardson, Stacy [BPU]" userId="S::stacy.richardson@bpu.nj.gov::67acaa8a-b1d9-4da4-a778-aa9f532265b1" providerId="AD" clId="Web-{E1CC1C6F-AD3E-4F03-95BA-318A2ED510DF}" dt="2022-03-15T15:43:37.885" v="33"/>
          <ac:graphicFrameMkLst>
            <pc:docMk/>
            <pc:sldMk cId="419149994" sldId="322"/>
            <ac:graphicFrameMk id="4" creationId="{00000000-0000-0000-0000-000000000000}"/>
          </ac:graphicFrameMkLst>
        </pc:graphicFrameChg>
      </pc:sldChg>
      <pc:sldChg chg="modSp addCm">
        <pc:chgData name="Richardson, Stacy [BPU]" userId="S::stacy.richardson@bpu.nj.gov::67acaa8a-b1d9-4da4-a778-aa9f532265b1" providerId="AD" clId="Web-{E1CC1C6F-AD3E-4F03-95BA-318A2ED510DF}" dt="2022-03-15T15:45:45.824" v="72" actId="20577"/>
        <pc:sldMkLst>
          <pc:docMk/>
          <pc:sldMk cId="709590536" sldId="338"/>
        </pc:sldMkLst>
        <pc:spChg chg="mod">
          <ac:chgData name="Richardson, Stacy [BPU]" userId="S::stacy.richardson@bpu.nj.gov::67acaa8a-b1d9-4da4-a778-aa9f532265b1" providerId="AD" clId="Web-{E1CC1C6F-AD3E-4F03-95BA-318A2ED510DF}" dt="2022-03-15T15:45:18.042" v="54" actId="20577"/>
          <ac:spMkLst>
            <pc:docMk/>
            <pc:sldMk cId="709590536" sldId="338"/>
            <ac:spMk id="3" creationId="{00000000-0000-0000-0000-000000000000}"/>
          </ac:spMkLst>
        </pc:spChg>
        <pc:spChg chg="mod">
          <ac:chgData name="Richardson, Stacy [BPU]" userId="S::stacy.richardson@bpu.nj.gov::67acaa8a-b1d9-4da4-a778-aa9f532265b1" providerId="AD" clId="Web-{E1CC1C6F-AD3E-4F03-95BA-318A2ED510DF}" dt="2022-03-15T15:45:28.714" v="58" actId="20577"/>
          <ac:spMkLst>
            <pc:docMk/>
            <pc:sldMk cId="709590536" sldId="338"/>
            <ac:spMk id="4" creationId="{00000000-0000-0000-0000-000000000000}"/>
          </ac:spMkLst>
        </pc:spChg>
        <pc:spChg chg="mod">
          <ac:chgData name="Richardson, Stacy [BPU]" userId="S::stacy.richardson@bpu.nj.gov::67acaa8a-b1d9-4da4-a778-aa9f532265b1" providerId="AD" clId="Web-{E1CC1C6F-AD3E-4F03-95BA-318A2ED510DF}" dt="2022-03-15T15:45:45.824" v="72" actId="20577"/>
          <ac:spMkLst>
            <pc:docMk/>
            <pc:sldMk cId="709590536" sldId="338"/>
            <ac:spMk id="5" creationId="{00000000-0000-0000-0000-000000000000}"/>
          </ac:spMkLst>
        </pc:spChg>
      </pc:sldChg>
      <pc:sldChg chg="modSp">
        <pc:chgData name="Richardson, Stacy [BPU]" userId="S::stacy.richardson@bpu.nj.gov::67acaa8a-b1d9-4da4-a778-aa9f532265b1" providerId="AD" clId="Web-{E1CC1C6F-AD3E-4F03-95BA-318A2ED510DF}" dt="2022-03-15T15:45:59.418" v="91" actId="20577"/>
        <pc:sldMkLst>
          <pc:docMk/>
          <pc:sldMk cId="2787691787" sldId="339"/>
        </pc:sldMkLst>
        <pc:spChg chg="mod">
          <ac:chgData name="Richardson, Stacy [BPU]" userId="S::stacy.richardson@bpu.nj.gov::67acaa8a-b1d9-4da4-a778-aa9f532265b1" providerId="AD" clId="Web-{E1CC1C6F-AD3E-4F03-95BA-318A2ED510DF}" dt="2022-03-15T15:45:59.418" v="91" actId="20577"/>
          <ac:spMkLst>
            <pc:docMk/>
            <pc:sldMk cId="2787691787" sldId="339"/>
            <ac:spMk id="5" creationId="{00000000-0000-0000-0000-000000000000}"/>
          </ac:spMkLst>
        </pc:spChg>
      </pc:sldChg>
      <pc:sldChg chg="modSp">
        <pc:chgData name="Richardson, Stacy [BPU]" userId="S::stacy.richardson@bpu.nj.gov::67acaa8a-b1d9-4da4-a778-aa9f532265b1" providerId="AD" clId="Web-{E1CC1C6F-AD3E-4F03-95BA-318A2ED510DF}" dt="2022-03-15T15:44:15.713" v="37" actId="20577"/>
        <pc:sldMkLst>
          <pc:docMk/>
          <pc:sldMk cId="3880581108" sldId="341"/>
        </pc:sldMkLst>
        <pc:spChg chg="mod">
          <ac:chgData name="Richardson, Stacy [BPU]" userId="S::stacy.richardson@bpu.nj.gov::67acaa8a-b1d9-4da4-a778-aa9f532265b1" providerId="AD" clId="Web-{E1CC1C6F-AD3E-4F03-95BA-318A2ED510DF}" dt="2022-03-15T15:44:15.713" v="37" actId="20577"/>
          <ac:spMkLst>
            <pc:docMk/>
            <pc:sldMk cId="3880581108" sldId="341"/>
            <ac:spMk id="4" creationId="{00000000-0000-0000-0000-000000000000}"/>
          </ac:spMkLst>
        </pc:spChg>
      </pc:sldChg>
      <pc:sldChg chg="modSp">
        <pc:chgData name="Richardson, Stacy [BPU]" userId="S::stacy.richardson@bpu.nj.gov::67acaa8a-b1d9-4da4-a778-aa9f532265b1" providerId="AD" clId="Web-{E1CC1C6F-AD3E-4F03-95BA-318A2ED510DF}" dt="2022-03-15T15:44:24.073" v="41" actId="20577"/>
        <pc:sldMkLst>
          <pc:docMk/>
          <pc:sldMk cId="3048496275" sldId="342"/>
        </pc:sldMkLst>
        <pc:spChg chg="mod">
          <ac:chgData name="Richardson, Stacy [BPU]" userId="S::stacy.richardson@bpu.nj.gov::67acaa8a-b1d9-4da4-a778-aa9f532265b1" providerId="AD" clId="Web-{E1CC1C6F-AD3E-4F03-95BA-318A2ED510DF}" dt="2022-03-15T15:44:24.073" v="41" actId="20577"/>
          <ac:spMkLst>
            <pc:docMk/>
            <pc:sldMk cId="3048496275" sldId="342"/>
            <ac:spMk id="4" creationId="{00000000-0000-0000-0000-000000000000}"/>
          </ac:spMkLst>
        </pc:spChg>
      </pc:sldChg>
      <pc:sldChg chg="modSp">
        <pc:chgData name="Richardson, Stacy [BPU]" userId="S::stacy.richardson@bpu.nj.gov::67acaa8a-b1d9-4da4-a778-aa9f532265b1" providerId="AD" clId="Web-{E1CC1C6F-AD3E-4F03-95BA-318A2ED510DF}" dt="2022-03-15T15:51:04.828" v="170" actId="20577"/>
        <pc:sldMkLst>
          <pc:docMk/>
          <pc:sldMk cId="1275533117" sldId="348"/>
        </pc:sldMkLst>
        <pc:spChg chg="mod">
          <ac:chgData name="Richardson, Stacy [BPU]" userId="S::stacy.richardson@bpu.nj.gov::67acaa8a-b1d9-4da4-a778-aa9f532265b1" providerId="AD" clId="Web-{E1CC1C6F-AD3E-4F03-95BA-318A2ED510DF}" dt="2022-03-15T15:51:04.828" v="170" actId="20577"/>
          <ac:spMkLst>
            <pc:docMk/>
            <pc:sldMk cId="1275533117" sldId="348"/>
            <ac:spMk id="14" creationId="{00000000-0000-0000-0000-000000000000}"/>
          </ac:spMkLst>
        </pc:spChg>
      </pc:sldChg>
      <pc:sldChg chg="modSp">
        <pc:chgData name="Richardson, Stacy [BPU]" userId="S::stacy.richardson@bpu.nj.gov::67acaa8a-b1d9-4da4-a778-aa9f532265b1" providerId="AD" clId="Web-{E1CC1C6F-AD3E-4F03-95BA-318A2ED510DF}" dt="2022-03-15T15:50:36.624" v="166" actId="20577"/>
        <pc:sldMkLst>
          <pc:docMk/>
          <pc:sldMk cId="368953001" sldId="350"/>
        </pc:sldMkLst>
        <pc:spChg chg="mod">
          <ac:chgData name="Richardson, Stacy [BPU]" userId="S::stacy.richardson@bpu.nj.gov::67acaa8a-b1d9-4da4-a778-aa9f532265b1" providerId="AD" clId="Web-{E1CC1C6F-AD3E-4F03-95BA-318A2ED510DF}" dt="2022-03-15T15:50:36.624" v="166" actId="20577"/>
          <ac:spMkLst>
            <pc:docMk/>
            <pc:sldMk cId="368953001" sldId="350"/>
            <ac:spMk id="22" creationId="{00000000-0000-0000-0000-000000000000}"/>
          </ac:spMkLst>
        </pc:spChg>
      </pc:sldChg>
      <pc:sldChg chg="modSp">
        <pc:chgData name="Richardson, Stacy [BPU]" userId="S::stacy.richardson@bpu.nj.gov::67acaa8a-b1d9-4da4-a778-aa9f532265b1" providerId="AD" clId="Web-{E1CC1C6F-AD3E-4F03-95BA-318A2ED510DF}" dt="2022-03-15T15:50:51.375" v="168" actId="20577"/>
        <pc:sldMkLst>
          <pc:docMk/>
          <pc:sldMk cId="224005824" sldId="351"/>
        </pc:sldMkLst>
        <pc:spChg chg="mod">
          <ac:chgData name="Richardson, Stacy [BPU]" userId="S::stacy.richardson@bpu.nj.gov::67acaa8a-b1d9-4da4-a778-aa9f532265b1" providerId="AD" clId="Web-{E1CC1C6F-AD3E-4F03-95BA-318A2ED510DF}" dt="2022-03-15T15:50:51.375" v="168" actId="20577"/>
          <ac:spMkLst>
            <pc:docMk/>
            <pc:sldMk cId="224005824" sldId="351"/>
            <ac:spMk id="22" creationId="{00000000-0000-0000-0000-000000000000}"/>
          </ac:spMkLst>
        </pc:spChg>
      </pc:sldChg>
      <pc:sldChg chg="modSp">
        <pc:chgData name="Richardson, Stacy [BPU]" userId="S::stacy.richardson@bpu.nj.gov::67acaa8a-b1d9-4da4-a778-aa9f532265b1" providerId="AD" clId="Web-{E1CC1C6F-AD3E-4F03-95BA-318A2ED510DF}" dt="2022-03-15T15:46:08.137" v="94" actId="20577"/>
        <pc:sldMkLst>
          <pc:docMk/>
          <pc:sldMk cId="2372845607" sldId="357"/>
        </pc:sldMkLst>
        <pc:spChg chg="mod">
          <ac:chgData name="Richardson, Stacy [BPU]" userId="S::stacy.richardson@bpu.nj.gov::67acaa8a-b1d9-4da4-a778-aa9f532265b1" providerId="AD" clId="Web-{E1CC1C6F-AD3E-4F03-95BA-318A2ED510DF}" dt="2022-03-15T15:46:08.137" v="94" actId="20577"/>
          <ac:spMkLst>
            <pc:docMk/>
            <pc:sldMk cId="2372845607" sldId="357"/>
            <ac:spMk id="18" creationId="{00000000-0000-0000-0000-000000000000}"/>
          </ac:spMkLst>
        </pc:spChg>
      </pc:sldChg>
      <pc:sldChg chg="modSp addCm">
        <pc:chgData name="Richardson, Stacy [BPU]" userId="S::stacy.richardson@bpu.nj.gov::67acaa8a-b1d9-4da4-a778-aa9f532265b1" providerId="AD" clId="Web-{E1CC1C6F-AD3E-4F03-95BA-318A2ED510DF}" dt="2022-03-15T15:39:26.600" v="16"/>
        <pc:sldMkLst>
          <pc:docMk/>
          <pc:sldMk cId="868231337" sldId="361"/>
        </pc:sldMkLst>
        <pc:spChg chg="mod">
          <ac:chgData name="Richardson, Stacy [BPU]" userId="S::stacy.richardson@bpu.nj.gov::67acaa8a-b1d9-4da4-a778-aa9f532265b1" providerId="AD" clId="Web-{E1CC1C6F-AD3E-4F03-95BA-318A2ED510DF}" dt="2022-03-15T15:39:12.319" v="15" actId="20577"/>
          <ac:spMkLst>
            <pc:docMk/>
            <pc:sldMk cId="868231337" sldId="361"/>
            <ac:spMk id="5" creationId="{00000000-0000-0000-0000-000000000000}"/>
          </ac:spMkLst>
        </pc:spChg>
        <pc:spChg chg="mod">
          <ac:chgData name="Richardson, Stacy [BPU]" userId="S::stacy.richardson@bpu.nj.gov::67acaa8a-b1d9-4da4-a778-aa9f532265b1" providerId="AD" clId="Web-{E1CC1C6F-AD3E-4F03-95BA-318A2ED510DF}" dt="2022-03-15T15:38:46.084" v="10" actId="20577"/>
          <ac:spMkLst>
            <pc:docMk/>
            <pc:sldMk cId="868231337" sldId="361"/>
            <ac:spMk id="9" creationId="{00000000-0000-0000-0000-000000000000}"/>
          </ac:spMkLst>
        </pc:spChg>
        <pc:graphicFrameChg chg="mod modGraphic">
          <ac:chgData name="Richardson, Stacy [BPU]" userId="S::stacy.richardson@bpu.nj.gov::67acaa8a-b1d9-4da4-a778-aa9f532265b1" providerId="AD" clId="Web-{E1CC1C6F-AD3E-4F03-95BA-318A2ED510DF}" dt="2022-03-15T15:39:01.396" v="14"/>
          <ac:graphicFrameMkLst>
            <pc:docMk/>
            <pc:sldMk cId="868231337" sldId="361"/>
            <ac:graphicFrameMk id="7" creationId="{00000000-0000-0000-0000-000000000000}"/>
          </ac:graphicFrameMkLst>
        </pc:graphicFrameChg>
      </pc:sldChg>
      <pc:sldChg chg="modSp">
        <pc:chgData name="Richardson, Stacy [BPU]" userId="S::stacy.richardson@bpu.nj.gov::67acaa8a-b1d9-4da4-a778-aa9f532265b1" providerId="AD" clId="Web-{E1CC1C6F-AD3E-4F03-95BA-318A2ED510DF}" dt="2022-03-15T15:47:11.606" v="130"/>
        <pc:sldMkLst>
          <pc:docMk/>
          <pc:sldMk cId="1010793888" sldId="370"/>
        </pc:sldMkLst>
        <pc:graphicFrameChg chg="mod modGraphic">
          <ac:chgData name="Richardson, Stacy [BPU]" userId="S::stacy.richardson@bpu.nj.gov::67acaa8a-b1d9-4da4-a778-aa9f532265b1" providerId="AD" clId="Web-{E1CC1C6F-AD3E-4F03-95BA-318A2ED510DF}" dt="2022-03-15T15:47:11.606" v="130"/>
          <ac:graphicFrameMkLst>
            <pc:docMk/>
            <pc:sldMk cId="1010793888" sldId="370"/>
            <ac:graphicFrameMk id="26" creationId="{00000000-0000-0000-0000-000000000000}"/>
          </ac:graphicFrameMkLst>
        </pc:graphicFrameChg>
      </pc:sldChg>
      <pc:sldChg chg="modSp">
        <pc:chgData name="Richardson, Stacy [BPU]" userId="S::stacy.richardson@bpu.nj.gov::67acaa8a-b1d9-4da4-a778-aa9f532265b1" providerId="AD" clId="Web-{E1CC1C6F-AD3E-4F03-95BA-318A2ED510DF}" dt="2022-03-15T15:48:01.841" v="136" actId="20577"/>
        <pc:sldMkLst>
          <pc:docMk/>
          <pc:sldMk cId="4037272941" sldId="372"/>
        </pc:sldMkLst>
        <pc:spChg chg="mod">
          <ac:chgData name="Richardson, Stacy [BPU]" userId="S::stacy.richardson@bpu.nj.gov::67acaa8a-b1d9-4da4-a778-aa9f532265b1" providerId="AD" clId="Web-{E1CC1C6F-AD3E-4F03-95BA-318A2ED510DF}" dt="2022-03-15T15:48:01.841" v="136" actId="20577"/>
          <ac:spMkLst>
            <pc:docMk/>
            <pc:sldMk cId="4037272941" sldId="372"/>
            <ac:spMk id="4" creationId="{00000000-0000-0000-0000-000000000000}"/>
          </ac:spMkLst>
        </pc:spChg>
      </pc:sldChg>
      <pc:sldChg chg="addCm">
        <pc:chgData name="Richardson, Stacy [BPU]" userId="S::stacy.richardson@bpu.nj.gov::67acaa8a-b1d9-4da4-a778-aa9f532265b1" providerId="AD" clId="Web-{E1CC1C6F-AD3E-4F03-95BA-318A2ED510DF}" dt="2022-03-15T15:42:51.650" v="27"/>
        <pc:sldMkLst>
          <pc:docMk/>
          <pc:sldMk cId="414037123" sldId="374"/>
        </pc:sldMkLst>
      </pc:sldChg>
      <pc:sldChg chg="modSp">
        <pc:chgData name="Richardson, Stacy [BPU]" userId="S::stacy.richardson@bpu.nj.gov::67acaa8a-b1d9-4da4-a778-aa9f532265b1" providerId="AD" clId="Web-{E1CC1C6F-AD3E-4F03-95BA-318A2ED510DF}" dt="2022-03-15T15:50:12.077" v="164" actId="20577"/>
        <pc:sldMkLst>
          <pc:docMk/>
          <pc:sldMk cId="2138840007" sldId="380"/>
        </pc:sldMkLst>
        <pc:spChg chg="mod">
          <ac:chgData name="Richardson, Stacy [BPU]" userId="S::stacy.richardson@bpu.nj.gov::67acaa8a-b1d9-4da4-a778-aa9f532265b1" providerId="AD" clId="Web-{E1CC1C6F-AD3E-4F03-95BA-318A2ED510DF}" dt="2022-03-15T15:50:05.890" v="160" actId="20577"/>
          <ac:spMkLst>
            <pc:docMk/>
            <pc:sldMk cId="2138840007" sldId="380"/>
            <ac:spMk id="18" creationId="{00000000-0000-0000-0000-000000000000}"/>
          </ac:spMkLst>
        </pc:spChg>
        <pc:spChg chg="mod">
          <ac:chgData name="Richardson, Stacy [BPU]" userId="S::stacy.richardson@bpu.nj.gov::67acaa8a-b1d9-4da4-a778-aa9f532265b1" providerId="AD" clId="Web-{E1CC1C6F-AD3E-4F03-95BA-318A2ED510DF}" dt="2022-03-15T15:50:12.077" v="164" actId="20577"/>
          <ac:spMkLst>
            <pc:docMk/>
            <pc:sldMk cId="2138840007" sldId="380"/>
            <ac:spMk id="2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5CE11-E2A9-4E70-9FE0-CB981F808F5B}"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en-US"/>
        </a:p>
      </dgm:t>
    </dgm:pt>
    <dgm:pt modelId="{EF014FBC-572C-47BA-90BD-81508DB13EF6}">
      <dgm:prSet phldrT="[Text]" custT="1"/>
      <dgm:spPr/>
      <dgm:t>
        <a:bodyPr/>
        <a:lstStyle/>
        <a:p>
          <a:r>
            <a:rPr lang="en-CA" sz="1700" b="1" u="none"/>
            <a:t>Gross costs of EMP program implementation in 2030</a:t>
          </a:r>
          <a:endParaRPr lang="en-US" sz="1700" b="1" u="none"/>
        </a:p>
      </dgm:t>
    </dgm:pt>
    <dgm:pt modelId="{56E9CD4F-F4C2-48FB-A556-6611D44D29CD}" type="parTrans" cxnId="{F1AD3C19-213E-4D1E-835A-561C5CDB0CFE}">
      <dgm:prSet/>
      <dgm:spPr/>
      <dgm:t>
        <a:bodyPr/>
        <a:lstStyle/>
        <a:p>
          <a:endParaRPr lang="en-US"/>
        </a:p>
      </dgm:t>
    </dgm:pt>
    <dgm:pt modelId="{D631C3F4-0C2B-43DF-8988-92FD434AB25C}" type="sibTrans" cxnId="{F1AD3C19-213E-4D1E-835A-561C5CDB0CFE}">
      <dgm:prSet/>
      <dgm:spPr/>
      <dgm:t>
        <a:bodyPr/>
        <a:lstStyle/>
        <a:p>
          <a:endParaRPr lang="en-US"/>
        </a:p>
      </dgm:t>
    </dgm:pt>
    <dgm:pt modelId="{1076E4DA-4C7D-48CC-AD3A-5334D6857D8A}">
      <dgm:prSet phldrT="[Text]"/>
      <dgm:spPr/>
      <dgm:t>
        <a:bodyPr/>
        <a:lstStyle/>
        <a:p>
          <a:r>
            <a:rPr lang="en-CA" b="1"/>
            <a:t>Reductions to energy consumption </a:t>
          </a:r>
          <a:r>
            <a:rPr lang="en-CA" b="1" u="none"/>
            <a:t>driven by increased efficiency </a:t>
          </a:r>
          <a:endParaRPr lang="en-US" b="1" u="none"/>
        </a:p>
      </dgm:t>
    </dgm:pt>
    <dgm:pt modelId="{E467C15B-919F-478E-B908-0A43ED50F089}" type="parTrans" cxnId="{F1B06C44-C130-4A0A-9AE2-26C109BD7674}">
      <dgm:prSet/>
      <dgm:spPr/>
      <dgm:t>
        <a:bodyPr/>
        <a:lstStyle/>
        <a:p>
          <a:endParaRPr lang="en-US"/>
        </a:p>
      </dgm:t>
    </dgm:pt>
    <dgm:pt modelId="{DBC019DA-AAFC-4A2B-898E-B5492B6C7B1A}" type="sibTrans" cxnId="{F1B06C44-C130-4A0A-9AE2-26C109BD7674}">
      <dgm:prSet/>
      <dgm:spPr/>
      <dgm:t>
        <a:bodyPr/>
        <a:lstStyle/>
        <a:p>
          <a:endParaRPr lang="en-US"/>
        </a:p>
      </dgm:t>
    </dgm:pt>
    <dgm:pt modelId="{69395390-48A8-4FF8-B4C8-030882F09377}">
      <dgm:prSet phldrT="[Text]"/>
      <dgm:spPr/>
      <dgm:t>
        <a:bodyPr/>
        <a:lstStyle/>
        <a:p>
          <a:r>
            <a:rPr lang="en-CA" b="1" u="none"/>
            <a:t>Shifts in energy consumption in heating </a:t>
          </a:r>
          <a:r>
            <a:rPr lang="en-CA" b="1"/>
            <a:t>and transportation towards increased electricity usage</a:t>
          </a:r>
          <a:endParaRPr lang="en-US" b="1"/>
        </a:p>
      </dgm:t>
    </dgm:pt>
    <dgm:pt modelId="{8C7BB09B-6470-4E06-8411-F99FDF523C7A}" type="parTrans" cxnId="{E79E0EAA-FD1B-4DA3-9FDA-952CB246783E}">
      <dgm:prSet/>
      <dgm:spPr/>
      <dgm:t>
        <a:bodyPr/>
        <a:lstStyle/>
        <a:p>
          <a:endParaRPr lang="en-US"/>
        </a:p>
      </dgm:t>
    </dgm:pt>
    <dgm:pt modelId="{250DD2F1-0DEF-4ABD-962F-97D43D010B57}" type="sibTrans" cxnId="{E79E0EAA-FD1B-4DA3-9FDA-952CB246783E}">
      <dgm:prSet/>
      <dgm:spPr/>
      <dgm:t>
        <a:bodyPr/>
        <a:lstStyle/>
        <a:p>
          <a:endParaRPr lang="en-US"/>
        </a:p>
      </dgm:t>
    </dgm:pt>
    <dgm:pt modelId="{595C8638-D09E-4E48-AE0C-2EBBAA4D5857}">
      <dgm:prSet/>
      <dgm:spPr/>
      <dgm:t>
        <a:bodyPr/>
        <a:lstStyle/>
        <a:p>
          <a:r>
            <a:rPr lang="en-CA" b="1" u="none"/>
            <a:t>Changes to electricity and natural gas rates as program, variable, and embedded system costs are applied across changing electricity and gas volumes</a:t>
          </a:r>
          <a:endParaRPr lang="en-US" b="1" u="none"/>
        </a:p>
      </dgm:t>
    </dgm:pt>
    <dgm:pt modelId="{58D7D007-949C-4DDB-83FB-65D41C760F33}" type="parTrans" cxnId="{081E96F7-22F9-462F-87F5-67ADF362836F}">
      <dgm:prSet/>
      <dgm:spPr/>
      <dgm:t>
        <a:bodyPr/>
        <a:lstStyle/>
        <a:p>
          <a:endParaRPr lang="en-US"/>
        </a:p>
      </dgm:t>
    </dgm:pt>
    <dgm:pt modelId="{CB2B1F47-313B-451C-A3A0-930327D271C2}" type="sibTrans" cxnId="{081E96F7-22F9-462F-87F5-67ADF362836F}">
      <dgm:prSet/>
      <dgm:spPr/>
      <dgm:t>
        <a:bodyPr/>
        <a:lstStyle/>
        <a:p>
          <a:endParaRPr lang="en-US"/>
        </a:p>
      </dgm:t>
    </dgm:pt>
    <dgm:pt modelId="{5759E7D2-C25B-429B-9123-2C649E220865}" type="pres">
      <dgm:prSet presAssocID="{C3E5CE11-E2A9-4E70-9FE0-CB981F808F5B}" presName="Name0" presStyleCnt="0">
        <dgm:presLayoutVars>
          <dgm:chPref val="3"/>
          <dgm:dir/>
          <dgm:animLvl val="lvl"/>
          <dgm:resizeHandles/>
        </dgm:presLayoutVars>
      </dgm:prSet>
      <dgm:spPr/>
      <dgm:t>
        <a:bodyPr/>
        <a:lstStyle/>
        <a:p>
          <a:endParaRPr lang="en-US"/>
        </a:p>
      </dgm:t>
    </dgm:pt>
    <dgm:pt modelId="{15087042-5D2E-4ECD-B318-13112DA484FE}" type="pres">
      <dgm:prSet presAssocID="{EF014FBC-572C-47BA-90BD-81508DB13EF6}" presName="horFlow" presStyleCnt="0"/>
      <dgm:spPr/>
    </dgm:pt>
    <dgm:pt modelId="{12991010-A859-4155-B7AC-EDF0EE3E6FA7}" type="pres">
      <dgm:prSet presAssocID="{EF014FBC-572C-47BA-90BD-81508DB13EF6}" presName="bigChev" presStyleLbl="node1" presStyleIdx="0" presStyleCnt="4" custScaleX="433439"/>
      <dgm:spPr/>
      <dgm:t>
        <a:bodyPr/>
        <a:lstStyle/>
        <a:p>
          <a:endParaRPr lang="en-US"/>
        </a:p>
      </dgm:t>
    </dgm:pt>
    <dgm:pt modelId="{8156EAFE-BEA0-4F19-92DA-2C6911BC3357}" type="pres">
      <dgm:prSet presAssocID="{EF014FBC-572C-47BA-90BD-81508DB13EF6}" presName="vSp" presStyleCnt="0"/>
      <dgm:spPr/>
    </dgm:pt>
    <dgm:pt modelId="{5AF02848-1D7B-4B1B-8708-DA7C1ACE3D99}" type="pres">
      <dgm:prSet presAssocID="{1076E4DA-4C7D-48CC-AD3A-5334D6857D8A}" presName="horFlow" presStyleCnt="0"/>
      <dgm:spPr/>
    </dgm:pt>
    <dgm:pt modelId="{8F1A5D09-63B0-4ECD-A201-16EE29B9F414}" type="pres">
      <dgm:prSet presAssocID="{1076E4DA-4C7D-48CC-AD3A-5334D6857D8A}" presName="bigChev" presStyleLbl="node1" presStyleIdx="1" presStyleCnt="4" custScaleX="432981"/>
      <dgm:spPr/>
      <dgm:t>
        <a:bodyPr/>
        <a:lstStyle/>
        <a:p>
          <a:endParaRPr lang="en-US"/>
        </a:p>
      </dgm:t>
    </dgm:pt>
    <dgm:pt modelId="{33FA5B37-89C3-40DA-9108-C6296F8CD8CA}" type="pres">
      <dgm:prSet presAssocID="{1076E4DA-4C7D-48CC-AD3A-5334D6857D8A}" presName="vSp" presStyleCnt="0"/>
      <dgm:spPr/>
    </dgm:pt>
    <dgm:pt modelId="{E909A357-9F9B-430C-9A6D-15C81CD1CC66}" type="pres">
      <dgm:prSet presAssocID="{69395390-48A8-4FF8-B4C8-030882F09377}" presName="horFlow" presStyleCnt="0"/>
      <dgm:spPr/>
    </dgm:pt>
    <dgm:pt modelId="{E5220DC6-56AE-431F-BBC9-8EBA9BE2DCD6}" type="pres">
      <dgm:prSet presAssocID="{69395390-48A8-4FF8-B4C8-030882F09377}" presName="bigChev" presStyleLbl="node1" presStyleIdx="2" presStyleCnt="4" custScaleX="432524"/>
      <dgm:spPr/>
      <dgm:t>
        <a:bodyPr/>
        <a:lstStyle/>
        <a:p>
          <a:endParaRPr lang="en-US"/>
        </a:p>
      </dgm:t>
    </dgm:pt>
    <dgm:pt modelId="{1FB98BDD-7325-4046-AC0A-CF3C3257E8B0}" type="pres">
      <dgm:prSet presAssocID="{69395390-48A8-4FF8-B4C8-030882F09377}" presName="vSp" presStyleCnt="0"/>
      <dgm:spPr/>
    </dgm:pt>
    <dgm:pt modelId="{5704D65F-A464-4A83-81B8-B8F8B1A0994D}" type="pres">
      <dgm:prSet presAssocID="{595C8638-D09E-4E48-AE0C-2EBBAA4D5857}" presName="horFlow" presStyleCnt="0"/>
      <dgm:spPr/>
    </dgm:pt>
    <dgm:pt modelId="{4F2BFA78-358F-4E7E-B41F-E213F5BBA4E8}" type="pres">
      <dgm:prSet presAssocID="{595C8638-D09E-4E48-AE0C-2EBBAA4D5857}" presName="bigChev" presStyleLbl="node1" presStyleIdx="3" presStyleCnt="4" custScaleX="432068"/>
      <dgm:spPr/>
      <dgm:t>
        <a:bodyPr/>
        <a:lstStyle/>
        <a:p>
          <a:endParaRPr lang="en-US"/>
        </a:p>
      </dgm:t>
    </dgm:pt>
  </dgm:ptLst>
  <dgm:cxnLst>
    <dgm:cxn modelId="{3B2CC1D2-45AA-4193-BDBA-AA23ABB080E9}" type="presOf" srcId="{C3E5CE11-E2A9-4E70-9FE0-CB981F808F5B}" destId="{5759E7D2-C25B-429B-9123-2C649E220865}" srcOrd="0" destOrd="0" presId="urn:microsoft.com/office/officeart/2005/8/layout/lProcess3"/>
    <dgm:cxn modelId="{E79E0EAA-FD1B-4DA3-9FDA-952CB246783E}" srcId="{C3E5CE11-E2A9-4E70-9FE0-CB981F808F5B}" destId="{69395390-48A8-4FF8-B4C8-030882F09377}" srcOrd="2" destOrd="0" parTransId="{8C7BB09B-6470-4E06-8411-F99FDF523C7A}" sibTransId="{250DD2F1-0DEF-4ABD-962F-97D43D010B57}"/>
    <dgm:cxn modelId="{F1AD3C19-213E-4D1E-835A-561C5CDB0CFE}" srcId="{C3E5CE11-E2A9-4E70-9FE0-CB981F808F5B}" destId="{EF014FBC-572C-47BA-90BD-81508DB13EF6}" srcOrd="0" destOrd="0" parTransId="{56E9CD4F-F4C2-48FB-A556-6611D44D29CD}" sibTransId="{D631C3F4-0C2B-43DF-8988-92FD434AB25C}"/>
    <dgm:cxn modelId="{081E96F7-22F9-462F-87F5-67ADF362836F}" srcId="{C3E5CE11-E2A9-4E70-9FE0-CB981F808F5B}" destId="{595C8638-D09E-4E48-AE0C-2EBBAA4D5857}" srcOrd="3" destOrd="0" parTransId="{58D7D007-949C-4DDB-83FB-65D41C760F33}" sibTransId="{CB2B1F47-313B-451C-A3A0-930327D271C2}"/>
    <dgm:cxn modelId="{F1B06C44-C130-4A0A-9AE2-26C109BD7674}" srcId="{C3E5CE11-E2A9-4E70-9FE0-CB981F808F5B}" destId="{1076E4DA-4C7D-48CC-AD3A-5334D6857D8A}" srcOrd="1" destOrd="0" parTransId="{E467C15B-919F-478E-B908-0A43ED50F089}" sibTransId="{DBC019DA-AAFC-4A2B-898E-B5492B6C7B1A}"/>
    <dgm:cxn modelId="{76AEFFD0-4449-45AC-BBB0-1E19ACC08F5B}" type="presOf" srcId="{69395390-48A8-4FF8-B4C8-030882F09377}" destId="{E5220DC6-56AE-431F-BBC9-8EBA9BE2DCD6}" srcOrd="0" destOrd="0" presId="urn:microsoft.com/office/officeart/2005/8/layout/lProcess3"/>
    <dgm:cxn modelId="{2CE8D3FE-6EEC-42E4-8537-85DE7CA6C7D1}" type="presOf" srcId="{1076E4DA-4C7D-48CC-AD3A-5334D6857D8A}" destId="{8F1A5D09-63B0-4ECD-A201-16EE29B9F414}" srcOrd="0" destOrd="0" presId="urn:microsoft.com/office/officeart/2005/8/layout/lProcess3"/>
    <dgm:cxn modelId="{79801B92-9E59-47E9-981C-A5604EA28D78}" type="presOf" srcId="{595C8638-D09E-4E48-AE0C-2EBBAA4D5857}" destId="{4F2BFA78-358F-4E7E-B41F-E213F5BBA4E8}" srcOrd="0" destOrd="0" presId="urn:microsoft.com/office/officeart/2005/8/layout/lProcess3"/>
    <dgm:cxn modelId="{D7C46E6B-FA03-4902-8892-55DA596B8584}" type="presOf" srcId="{EF014FBC-572C-47BA-90BD-81508DB13EF6}" destId="{12991010-A859-4155-B7AC-EDF0EE3E6FA7}" srcOrd="0" destOrd="0" presId="urn:microsoft.com/office/officeart/2005/8/layout/lProcess3"/>
    <dgm:cxn modelId="{723ED8BB-51AD-467E-917C-A9BF289AF5AD}" type="presParOf" srcId="{5759E7D2-C25B-429B-9123-2C649E220865}" destId="{15087042-5D2E-4ECD-B318-13112DA484FE}" srcOrd="0" destOrd="0" presId="urn:microsoft.com/office/officeart/2005/8/layout/lProcess3"/>
    <dgm:cxn modelId="{9CF070C4-34A3-4B92-8BEF-9A5D516402DF}" type="presParOf" srcId="{15087042-5D2E-4ECD-B318-13112DA484FE}" destId="{12991010-A859-4155-B7AC-EDF0EE3E6FA7}" srcOrd="0" destOrd="0" presId="urn:microsoft.com/office/officeart/2005/8/layout/lProcess3"/>
    <dgm:cxn modelId="{0327A4F3-A630-414A-9CBF-6D5C51270E81}" type="presParOf" srcId="{5759E7D2-C25B-429B-9123-2C649E220865}" destId="{8156EAFE-BEA0-4F19-92DA-2C6911BC3357}" srcOrd="1" destOrd="0" presId="urn:microsoft.com/office/officeart/2005/8/layout/lProcess3"/>
    <dgm:cxn modelId="{8EDBAD6F-FC38-462F-8B9D-EDFA04EA0B0E}" type="presParOf" srcId="{5759E7D2-C25B-429B-9123-2C649E220865}" destId="{5AF02848-1D7B-4B1B-8708-DA7C1ACE3D99}" srcOrd="2" destOrd="0" presId="urn:microsoft.com/office/officeart/2005/8/layout/lProcess3"/>
    <dgm:cxn modelId="{7A63ACBE-7506-4E04-A918-DB4E765F22D0}" type="presParOf" srcId="{5AF02848-1D7B-4B1B-8708-DA7C1ACE3D99}" destId="{8F1A5D09-63B0-4ECD-A201-16EE29B9F414}" srcOrd="0" destOrd="0" presId="urn:microsoft.com/office/officeart/2005/8/layout/lProcess3"/>
    <dgm:cxn modelId="{AAECCB0D-F383-4CAD-A687-11FFFF1A9786}" type="presParOf" srcId="{5759E7D2-C25B-429B-9123-2C649E220865}" destId="{33FA5B37-89C3-40DA-9108-C6296F8CD8CA}" srcOrd="3" destOrd="0" presId="urn:microsoft.com/office/officeart/2005/8/layout/lProcess3"/>
    <dgm:cxn modelId="{883102BE-354C-4EE0-B928-D5F3CC38BA90}" type="presParOf" srcId="{5759E7D2-C25B-429B-9123-2C649E220865}" destId="{E909A357-9F9B-430C-9A6D-15C81CD1CC66}" srcOrd="4" destOrd="0" presId="urn:microsoft.com/office/officeart/2005/8/layout/lProcess3"/>
    <dgm:cxn modelId="{0F6D0A5E-1637-4D6F-8C68-A45217D62391}" type="presParOf" srcId="{E909A357-9F9B-430C-9A6D-15C81CD1CC66}" destId="{E5220DC6-56AE-431F-BBC9-8EBA9BE2DCD6}" srcOrd="0" destOrd="0" presId="urn:microsoft.com/office/officeart/2005/8/layout/lProcess3"/>
    <dgm:cxn modelId="{4903D2CD-7DC1-42AD-81E3-806BB3AC0D33}" type="presParOf" srcId="{5759E7D2-C25B-429B-9123-2C649E220865}" destId="{1FB98BDD-7325-4046-AC0A-CF3C3257E8B0}" srcOrd="5" destOrd="0" presId="urn:microsoft.com/office/officeart/2005/8/layout/lProcess3"/>
    <dgm:cxn modelId="{07F768F7-9A4B-41E5-A888-C54FC0036E01}" type="presParOf" srcId="{5759E7D2-C25B-429B-9123-2C649E220865}" destId="{5704D65F-A464-4A83-81B8-B8F8B1A0994D}" srcOrd="6" destOrd="0" presId="urn:microsoft.com/office/officeart/2005/8/layout/lProcess3"/>
    <dgm:cxn modelId="{38D91F7E-3171-4593-9F24-57DEEE9DC514}" type="presParOf" srcId="{5704D65F-A464-4A83-81B8-B8F8B1A0994D}" destId="{4F2BFA78-358F-4E7E-B41F-E213F5BBA4E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91010-A859-4155-B7AC-EDF0EE3E6FA7}">
      <dsp:nvSpPr>
        <dsp:cNvPr id="0" name=""/>
        <dsp:cNvSpPr/>
      </dsp:nvSpPr>
      <dsp:spPr>
        <a:xfrm>
          <a:off x="1" y="6631"/>
          <a:ext cx="8277858" cy="7639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CA" sz="1700" b="1" u="none" kern="1200"/>
            <a:t>Gross costs of EMP program implementation in 2030</a:t>
          </a:r>
          <a:endParaRPr lang="en-US" sz="1700" b="1" u="none" kern="1200"/>
        </a:p>
      </dsp:txBody>
      <dsp:txXfrm>
        <a:off x="381963" y="6631"/>
        <a:ext cx="7513935" cy="763923"/>
      </dsp:txXfrm>
    </dsp:sp>
    <dsp:sp modelId="{8F1A5D09-63B0-4ECD-A201-16EE29B9F414}">
      <dsp:nvSpPr>
        <dsp:cNvPr id="0" name=""/>
        <dsp:cNvSpPr/>
      </dsp:nvSpPr>
      <dsp:spPr>
        <a:xfrm>
          <a:off x="1" y="877504"/>
          <a:ext cx="8269111" cy="7639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CA" sz="1700" b="1" kern="1200"/>
            <a:t>Reductions to energy consumption </a:t>
          </a:r>
          <a:r>
            <a:rPr lang="en-CA" sz="1700" b="1" u="none" kern="1200"/>
            <a:t>driven by increased efficiency </a:t>
          </a:r>
          <a:endParaRPr lang="en-US" sz="1700" b="1" u="none" kern="1200"/>
        </a:p>
      </dsp:txBody>
      <dsp:txXfrm>
        <a:off x="381963" y="877504"/>
        <a:ext cx="7505188" cy="763923"/>
      </dsp:txXfrm>
    </dsp:sp>
    <dsp:sp modelId="{E5220DC6-56AE-431F-BBC9-8EBA9BE2DCD6}">
      <dsp:nvSpPr>
        <dsp:cNvPr id="0" name=""/>
        <dsp:cNvSpPr/>
      </dsp:nvSpPr>
      <dsp:spPr>
        <a:xfrm>
          <a:off x="1" y="1748377"/>
          <a:ext cx="8260383" cy="7639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CA" sz="1700" b="1" u="none" kern="1200"/>
            <a:t>Shifts in energy consumption in heating </a:t>
          </a:r>
          <a:r>
            <a:rPr lang="en-CA" sz="1700" b="1" kern="1200"/>
            <a:t>and transportation towards increased electricity usage</a:t>
          </a:r>
          <a:endParaRPr lang="en-US" sz="1700" b="1" kern="1200"/>
        </a:p>
      </dsp:txBody>
      <dsp:txXfrm>
        <a:off x="381963" y="1748377"/>
        <a:ext cx="7496460" cy="763923"/>
      </dsp:txXfrm>
    </dsp:sp>
    <dsp:sp modelId="{4F2BFA78-358F-4E7E-B41F-E213F5BBA4E8}">
      <dsp:nvSpPr>
        <dsp:cNvPr id="0" name=""/>
        <dsp:cNvSpPr/>
      </dsp:nvSpPr>
      <dsp:spPr>
        <a:xfrm>
          <a:off x="1" y="2619250"/>
          <a:ext cx="8251674" cy="7639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CA" sz="1700" b="1" u="none" kern="1200"/>
            <a:t>Changes to electricity and natural gas rates as program, variable, and embedded system costs are applied across changing electricity and gas volumes</a:t>
          </a:r>
          <a:endParaRPr lang="en-US" sz="1700" b="1" u="none" kern="1200"/>
        </a:p>
      </dsp:txBody>
      <dsp:txXfrm>
        <a:off x="381963" y="2619250"/>
        <a:ext cx="7487751" cy="76392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E349C-BDDF-4BC6-849F-ABE75B6351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860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20</a:t>
            </a:fld>
            <a:endParaRPr lang="en-US"/>
          </a:p>
        </p:txBody>
      </p:sp>
    </p:spTree>
    <p:extLst>
      <p:ext uri="{BB962C8B-B14F-4D97-AF65-F5344CB8AC3E}">
        <p14:creationId xmlns:p14="http://schemas.microsoft.com/office/powerpoint/2010/main" val="280723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21</a:t>
            </a:fld>
            <a:endParaRPr lang="en-US"/>
          </a:p>
        </p:txBody>
      </p:sp>
    </p:spTree>
    <p:extLst>
      <p:ext uri="{BB962C8B-B14F-4D97-AF65-F5344CB8AC3E}">
        <p14:creationId xmlns:p14="http://schemas.microsoft.com/office/powerpoint/2010/main" val="215029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22</a:t>
            </a:fld>
            <a:endParaRPr lang="en-US"/>
          </a:p>
        </p:txBody>
      </p:sp>
    </p:spTree>
    <p:extLst>
      <p:ext uri="{BB962C8B-B14F-4D97-AF65-F5344CB8AC3E}">
        <p14:creationId xmlns:p14="http://schemas.microsoft.com/office/powerpoint/2010/main" val="1779864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24</a:t>
            </a:fld>
            <a:endParaRPr lang="en-US"/>
          </a:p>
        </p:txBody>
      </p:sp>
    </p:spTree>
    <p:extLst>
      <p:ext uri="{BB962C8B-B14F-4D97-AF65-F5344CB8AC3E}">
        <p14:creationId xmlns:p14="http://schemas.microsoft.com/office/powerpoint/2010/main" val="266549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26</a:t>
            </a:fld>
            <a:endParaRPr lang="en-US"/>
          </a:p>
        </p:txBody>
      </p:sp>
    </p:spTree>
    <p:extLst>
      <p:ext uri="{BB962C8B-B14F-4D97-AF65-F5344CB8AC3E}">
        <p14:creationId xmlns:p14="http://schemas.microsoft.com/office/powerpoint/2010/main" val="260672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27</a:t>
            </a:fld>
            <a:endParaRPr lang="en-US"/>
          </a:p>
        </p:txBody>
      </p:sp>
    </p:spTree>
    <p:extLst>
      <p:ext uri="{BB962C8B-B14F-4D97-AF65-F5344CB8AC3E}">
        <p14:creationId xmlns:p14="http://schemas.microsoft.com/office/powerpoint/2010/main" val="7482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30</a:t>
            </a:fld>
            <a:endParaRPr lang="en-US"/>
          </a:p>
        </p:txBody>
      </p:sp>
    </p:spTree>
    <p:extLst>
      <p:ext uri="{BB962C8B-B14F-4D97-AF65-F5344CB8AC3E}">
        <p14:creationId xmlns:p14="http://schemas.microsoft.com/office/powerpoint/2010/main" val="381186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31</a:t>
            </a:fld>
            <a:endParaRPr lang="en-US"/>
          </a:p>
        </p:txBody>
      </p:sp>
    </p:spTree>
    <p:extLst>
      <p:ext uri="{BB962C8B-B14F-4D97-AF65-F5344CB8AC3E}">
        <p14:creationId xmlns:p14="http://schemas.microsoft.com/office/powerpoint/2010/main" val="73703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40</a:t>
            </a:fld>
            <a:endParaRPr lang="en-US"/>
          </a:p>
        </p:txBody>
      </p:sp>
    </p:spTree>
    <p:extLst>
      <p:ext uri="{BB962C8B-B14F-4D97-AF65-F5344CB8AC3E}">
        <p14:creationId xmlns:p14="http://schemas.microsoft.com/office/powerpoint/2010/main" val="192140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41</a:t>
            </a:fld>
            <a:endParaRPr lang="en-US"/>
          </a:p>
        </p:txBody>
      </p:sp>
    </p:spTree>
    <p:extLst>
      <p:ext uri="{BB962C8B-B14F-4D97-AF65-F5344CB8AC3E}">
        <p14:creationId xmlns:p14="http://schemas.microsoft.com/office/powerpoint/2010/main" val="414688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6</a:t>
            </a:fld>
            <a:endParaRPr lang="en-US"/>
          </a:p>
        </p:txBody>
      </p:sp>
    </p:spTree>
    <p:extLst>
      <p:ext uri="{BB962C8B-B14F-4D97-AF65-F5344CB8AC3E}">
        <p14:creationId xmlns:p14="http://schemas.microsoft.com/office/powerpoint/2010/main" val="96234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9</a:t>
            </a:fld>
            <a:endParaRPr lang="en-US"/>
          </a:p>
        </p:txBody>
      </p:sp>
    </p:spTree>
    <p:extLst>
      <p:ext uri="{BB962C8B-B14F-4D97-AF65-F5344CB8AC3E}">
        <p14:creationId xmlns:p14="http://schemas.microsoft.com/office/powerpoint/2010/main" val="168583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10</a:t>
            </a:fld>
            <a:endParaRPr lang="en-US"/>
          </a:p>
        </p:txBody>
      </p:sp>
    </p:spTree>
    <p:extLst>
      <p:ext uri="{BB962C8B-B14F-4D97-AF65-F5344CB8AC3E}">
        <p14:creationId xmlns:p14="http://schemas.microsoft.com/office/powerpoint/2010/main" val="319073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4466E7-23F0-46BD-B92A-9A4C62878DD0}" type="slidenum">
              <a:rPr lang="en-US" smtClean="0"/>
              <a:t>11</a:t>
            </a:fld>
            <a:endParaRPr lang="en-US"/>
          </a:p>
        </p:txBody>
      </p:sp>
    </p:spTree>
    <p:extLst>
      <p:ext uri="{BB962C8B-B14F-4D97-AF65-F5344CB8AC3E}">
        <p14:creationId xmlns:p14="http://schemas.microsoft.com/office/powerpoint/2010/main" val="243710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466E7-23F0-46BD-B92A-9A4C62878DD0}" type="slidenum">
              <a:rPr lang="en-US" smtClean="0"/>
              <a:t>12</a:t>
            </a:fld>
            <a:endParaRPr lang="en-US"/>
          </a:p>
        </p:txBody>
      </p:sp>
    </p:spTree>
    <p:extLst>
      <p:ext uri="{BB962C8B-B14F-4D97-AF65-F5344CB8AC3E}">
        <p14:creationId xmlns:p14="http://schemas.microsoft.com/office/powerpoint/2010/main" val="115155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17</a:t>
            </a:fld>
            <a:endParaRPr lang="en-US"/>
          </a:p>
        </p:txBody>
      </p:sp>
    </p:spTree>
    <p:extLst>
      <p:ext uri="{BB962C8B-B14F-4D97-AF65-F5344CB8AC3E}">
        <p14:creationId xmlns:p14="http://schemas.microsoft.com/office/powerpoint/2010/main" val="192273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18</a:t>
            </a:fld>
            <a:endParaRPr lang="en-US"/>
          </a:p>
        </p:txBody>
      </p:sp>
    </p:spTree>
    <p:extLst>
      <p:ext uri="{BB962C8B-B14F-4D97-AF65-F5344CB8AC3E}">
        <p14:creationId xmlns:p14="http://schemas.microsoft.com/office/powerpoint/2010/main" val="166187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466E7-23F0-46BD-B92A-9A4C62878DD0}" type="slidenum">
              <a:rPr lang="en-US" smtClean="0"/>
              <a:t>19</a:t>
            </a:fld>
            <a:endParaRPr lang="en-US"/>
          </a:p>
        </p:txBody>
      </p:sp>
    </p:spTree>
    <p:extLst>
      <p:ext uri="{BB962C8B-B14F-4D97-AF65-F5344CB8AC3E}">
        <p14:creationId xmlns:p14="http://schemas.microsoft.com/office/powerpoint/2010/main" val="667566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a:t>Presented For</a:t>
            </a:r>
          </a:p>
          <a:p>
            <a:pPr lvl="1"/>
            <a:r>
              <a:rPr lang="en-US"/>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Presented By</a:t>
            </a:r>
          </a:p>
          <a:p>
            <a:pPr lvl="1"/>
            <a:r>
              <a:rPr lang="en-US"/>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a:t>Presentation Title</a:t>
            </a:r>
          </a:p>
        </p:txBody>
      </p:sp>
    </p:spTree>
    <p:extLst>
      <p:ext uri="{BB962C8B-B14F-4D97-AF65-F5344CB8AC3E}">
        <p14:creationId xmlns:p14="http://schemas.microsoft.com/office/powerpoint/2010/main" val="31513905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a:t>Privileged and confidential. Prepared at the request of counsel. </a:t>
            </a:r>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44220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sp>
        <p:nvSpPr>
          <p:cNvPr id="4"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2"/>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25315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7660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sp>
        <p:nvSpPr>
          <p:cNvPr id="6" name="Slide Number Placeholder"/>
          <p:cNvSpPr>
            <a:spLocks noGrp="1"/>
          </p:cNvSpPr>
          <p:nvPr>
            <p:ph type="sldNum" sz="quarter" idx="26"/>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5"/>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a:t>Click icon to add chart</a:t>
            </a:r>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48883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Privileged and confidential. Prepared at the request of counsel. </a:t>
            </a:r>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a:t>Edit Master text styles</a:t>
            </a:r>
          </a:p>
          <a:p>
            <a:pPr lvl="1"/>
            <a:r>
              <a:rPr lang="en-US"/>
              <a:t>Second level</a:t>
            </a:r>
          </a:p>
          <a:p>
            <a:pPr lvl="2"/>
            <a:r>
              <a:rPr lang="en-US"/>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Tree>
    <p:extLst>
      <p:ext uri="{BB962C8B-B14F-4D97-AF65-F5344CB8AC3E}">
        <p14:creationId xmlns:p14="http://schemas.microsoft.com/office/powerpoint/2010/main" val="266576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Tree>
    <p:extLst>
      <p:ext uri="{BB962C8B-B14F-4D97-AF65-F5344CB8AC3E}">
        <p14:creationId xmlns:p14="http://schemas.microsoft.com/office/powerpoint/2010/main" val="247540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24"/>
          </p:nvPr>
        </p:nvSpPr>
        <p:spPr/>
        <p:txBody>
          <a:bodyPr/>
          <a:lstStyle/>
          <a:p>
            <a:r>
              <a:rPr lang="en-US"/>
              <a:t>Privileged and confidential. Prepared at the request of counsel. </a:t>
            </a:r>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3" name="Title"/>
          <p:cNvSpPr>
            <a:spLocks noGrp="1"/>
          </p:cNvSpPr>
          <p:nvPr>
            <p:ph type="title"/>
          </p:nvPr>
        </p:nvSpPr>
        <p:spPr>
          <a:xfrm>
            <a:off x="508000" y="512748"/>
            <a:ext cx="11176001" cy="555476"/>
          </a:xfrm>
        </p:spPr>
        <p:txBody>
          <a:bodyPr/>
          <a:lstStyle/>
          <a:p>
            <a:r>
              <a:rPr lang="en-US"/>
              <a:t>Click to edit Master title style</a:t>
            </a:r>
          </a:p>
        </p:txBody>
      </p:sp>
    </p:spTree>
    <p:extLst>
      <p:ext uri="{BB962C8B-B14F-4D97-AF65-F5344CB8AC3E}">
        <p14:creationId xmlns:p14="http://schemas.microsoft.com/office/powerpoint/2010/main" val="233738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5"/>
          </p:nvPr>
        </p:nvSpPr>
        <p:spPr/>
        <p:txBody>
          <a:bodyPr/>
          <a:lstStyle/>
          <a:p>
            <a:r>
              <a:rPr lang="en-US"/>
              <a:t>Privileged and confidential. Prepared at the request of counsel. </a:t>
            </a:r>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3"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159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p>
            <a:r>
              <a:rPr lang="en-US"/>
              <a:t>Privileged and confidential. Prepared at the request of counsel. </a:t>
            </a:r>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54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0"/>
          </p:nvPr>
        </p:nvSpPr>
        <p:spPr/>
        <p:txBody>
          <a:bodyPr/>
          <a:lstStyle/>
          <a:p>
            <a:r>
              <a:rPr lang="en-US"/>
              <a:t>Privileged and confidential. Prepared at the request of counsel. </a:t>
            </a:r>
          </a:p>
        </p:txBody>
      </p:sp>
    </p:spTree>
    <p:extLst>
      <p:ext uri="{BB962C8B-B14F-4D97-AF65-F5344CB8AC3E}">
        <p14:creationId xmlns:p14="http://schemas.microsoft.com/office/powerpoint/2010/main" val="2418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a:t>Presented For</a:t>
            </a:r>
          </a:p>
          <a:p>
            <a:pPr lvl="1"/>
            <a:r>
              <a:rPr lang="en-US"/>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a:t>Presented By</a:t>
            </a:r>
          </a:p>
          <a:p>
            <a:pPr lvl="1"/>
            <a:r>
              <a:rPr lang="en-US"/>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a:t>Presentation Subtitle</a:t>
            </a:r>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a:t>Presentation Title</a:t>
            </a:r>
          </a:p>
        </p:txBody>
      </p:sp>
    </p:spTree>
    <p:extLst>
      <p:ext uri="{BB962C8B-B14F-4D97-AF65-F5344CB8AC3E}">
        <p14:creationId xmlns:p14="http://schemas.microsoft.com/office/powerpoint/2010/main" val="23410420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34"/>
          </p:nvPr>
        </p:nvSpPr>
        <p:spPr/>
        <p:txBody>
          <a:bodyPr/>
          <a:lstStyle/>
          <a:p>
            <a:r>
              <a:rPr lang="en-US"/>
              <a:t>Privileged and confidential. Prepared at the request of counsel. </a:t>
            </a:r>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a:t>+0.123.456.7890</a:t>
            </a:r>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a:t>+0.123.456.7890</a:t>
            </a:r>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23" name="Text Placeholder 7"/>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1547995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48"/>
          </p:nvPr>
        </p:nvSpPr>
        <p:spPr/>
        <p:txBody>
          <a:bodyPr/>
          <a:lstStyle/>
          <a:p>
            <a:r>
              <a:rPr lang="en-US"/>
              <a:t>Privileged and confidential. Prepared at the request of counsel. </a:t>
            </a:r>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34277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r>
              <a:rPr lang="en-US"/>
              <a:t>Privileged and confidential. Prepared at the request of counsel. </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a:p>
            <a:pPr lvl="2"/>
            <a:r>
              <a:rPr lang="en-US"/>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421731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r>
              <a:rPr lang="en-US"/>
              <a:t>Privileged and confidential. Prepared at the request of counsel. </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spTree>
    <p:extLst>
      <p:ext uri="{BB962C8B-B14F-4D97-AF65-F5344CB8AC3E}">
        <p14:creationId xmlns:p14="http://schemas.microsoft.com/office/powerpoint/2010/main" val="1172077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9"/>
          </p:nvPr>
        </p:nvSpPr>
        <p:spPr/>
        <p:txBody>
          <a:bodyPr/>
          <a:lstStyle/>
          <a:p>
            <a:r>
              <a:rPr lang="en-US"/>
              <a:t>Privileged and confidential. Prepared at the request of counsel. </a:t>
            </a:r>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a:t> </a:t>
            </a:r>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a:t>Edit Master text styles</a:t>
            </a:r>
          </a:p>
          <a:p>
            <a:pPr lvl="1"/>
            <a:r>
              <a:rPr lang="en-US"/>
              <a:t>Second level</a:t>
            </a:r>
          </a:p>
          <a:p>
            <a:pPr lvl="2"/>
            <a:r>
              <a:rPr lang="en-US"/>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+0.123.456.7890</a:t>
            </a:r>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4086168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bout Brattle">
    <p:spTree>
      <p:nvGrpSpPr>
        <p:cNvPr id="1" name=""/>
        <p:cNvGrpSpPr/>
        <p:nvPr/>
      </p:nvGrpSpPr>
      <p:grpSpPr>
        <a:xfrm>
          <a:off x="0" y="0"/>
          <a:ext cx="0" cy="0"/>
          <a:chOff x="0" y="0"/>
          <a:chExt cx="0" cy="0"/>
        </a:xfrm>
      </p:grpSpPr>
      <p:sp>
        <p:nvSpPr>
          <p:cNvPr id="12" name="Rectangle 11"/>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a:t>About Brattle</a:t>
            </a:r>
          </a:p>
        </p:txBody>
      </p:sp>
      <p:cxnSp>
        <p:nvCxnSpPr>
          <p:cNvPr id="33" name="Straight Connector 32"/>
          <p:cNvCxnSpPr/>
          <p:nvPr userDrawn="1"/>
        </p:nvCxnSpPr>
        <p:spPr>
          <a:xfrm flipH="1">
            <a:off x="8088968" y="4498821"/>
            <a:ext cx="1378185" cy="1651154"/>
          </a:xfrm>
          <a:prstGeom prst="line">
            <a:avLst/>
          </a:prstGeom>
          <a:noFill/>
          <a:ln w="76200" cap="flat" cmpd="sng" algn="ctr">
            <a:solidFill>
              <a:srgbClr val="FFFFFF"/>
            </a:solidFill>
            <a:prstDash val="solid"/>
          </a:ln>
          <a:effectLst/>
        </p:spPr>
      </p:cxnSp>
      <p:sp>
        <p:nvSpPr>
          <p:cNvPr id="35" name="Text Placeholder 10"/>
          <p:cNvSpPr txBox="1">
            <a:spLocks/>
          </p:cNvSpPr>
          <p:nvPr userDrawn="1"/>
        </p:nvSpPr>
        <p:spPr>
          <a:xfrm>
            <a:off x="609600" y="1220323"/>
            <a:ext cx="10048240" cy="1756916"/>
          </a:xfrm>
          <a:prstGeom prst="rect">
            <a:avLst/>
          </a:prstGeom>
        </p:spPr>
        <p:txBody>
          <a:bodyPr vert="horz" lIns="0" tIns="274320" rIns="0" bIns="91440" rtlCol="0">
            <a:normAutofit/>
          </a:bodyPr>
          <a:lst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900"/>
              </a:spcBef>
              <a:spcAft>
                <a:spcPts val="0"/>
              </a:spcAft>
              <a:buClr>
                <a:srgbClr val="2297AA"/>
              </a:buClr>
              <a:buSzPct val="90000"/>
              <a:buFont typeface="Wingdings 2" panose="05020102010507070707" pitchFamily="18" charset="2"/>
              <a:buNone/>
              <a:tabLst/>
              <a:defRPr/>
            </a:pPr>
            <a:r>
              <a:rPr kumimoji="0" lang="en-US" sz="18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rPr>
              <a:t>The Brattle Group answers complex economic, finance, and regulatory questions for corporations, law firms, and governments around the world. We are distinguished by the clarity of our insights and the credibility of our experts, which include leading international academics and industry specialists. Brattle has over 350 talented professionals across three continents. For more information, please visit </a:t>
            </a:r>
            <a:r>
              <a:rPr kumimoji="0" lang="en-US" sz="1800" b="1" i="0" u="none" strike="noStrike" kern="1200" cap="none" spc="0" normalizeH="0" baseline="0" noProof="0">
                <a:ln>
                  <a:noFill/>
                </a:ln>
                <a:solidFill>
                  <a:schemeClr val="tx1"/>
                </a:solidFill>
                <a:effectLst/>
                <a:uLnTx/>
                <a:uFillTx/>
                <a:latin typeface="+mn-lt"/>
                <a:ea typeface="+mn-ea"/>
                <a:cs typeface="Calibri Light" panose="020F0302020204030204" pitchFamily="34" charset="0"/>
              </a:rPr>
              <a:t>brattle.com</a:t>
            </a:r>
            <a:r>
              <a:rPr kumimoji="0" lang="en-US" sz="1800" b="0" i="0" u="none" strike="noStrike" kern="1200" cap="none" spc="0" normalizeH="0" baseline="0" noProof="0">
                <a:ln>
                  <a:noFill/>
                </a:ln>
                <a:solidFill>
                  <a:schemeClr val="tx1"/>
                </a:solidFill>
                <a:effectLst/>
                <a:uLnTx/>
                <a:uFillTx/>
                <a:latin typeface="+mn-lt"/>
                <a:ea typeface="+mn-ea"/>
                <a:cs typeface="Calibri Light" panose="020F0302020204030204" pitchFamily="34" charset="0"/>
              </a:rPr>
              <a:t>.</a:t>
            </a:r>
          </a:p>
        </p:txBody>
      </p:sp>
      <p:graphicFrame>
        <p:nvGraphicFramePr>
          <p:cNvPr id="36" name="Table 35"/>
          <p:cNvGraphicFramePr>
            <a:graphicFrameLocks noGrp="1"/>
          </p:cNvGraphicFramePr>
          <p:nvPr userDrawn="1"/>
        </p:nvGraphicFramePr>
        <p:xfrm>
          <a:off x="601091"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a:solidFill>
                            <a:schemeClr val="accent1"/>
                          </a:solidFill>
                        </a:rPr>
                        <a:t>Our Services</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solidFill>
                            <a:schemeClr val="accent1"/>
                          </a:solidFill>
                        </a:rPr>
                        <a:t>Research and Consulting</a:t>
                      </a:r>
                    </a:p>
                    <a:p>
                      <a:pPr algn="ctr">
                        <a:lnSpc>
                          <a:spcPct val="150000"/>
                        </a:lnSpc>
                      </a:pPr>
                      <a:r>
                        <a:rPr lang="en-US">
                          <a:solidFill>
                            <a:schemeClr val="accent1"/>
                          </a:solidFill>
                        </a:rPr>
                        <a:t>Litigation and Support</a:t>
                      </a:r>
                    </a:p>
                    <a:p>
                      <a:pPr algn="ctr">
                        <a:lnSpc>
                          <a:spcPct val="150000"/>
                        </a:lnSpc>
                      </a:pPr>
                      <a:r>
                        <a:rPr lang="en-US">
                          <a:solidFill>
                            <a:schemeClr val="accent1"/>
                          </a:solidFill>
                        </a:rPr>
                        <a:t>Expert Testimony</a:t>
                      </a: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graphicFrame>
        <p:nvGraphicFramePr>
          <p:cNvPr id="37" name="Table 36"/>
          <p:cNvGraphicFramePr>
            <a:graphicFrameLocks noGrp="1"/>
          </p:cNvGraphicFramePr>
          <p:nvPr userDrawn="1"/>
        </p:nvGraphicFramePr>
        <p:xfrm>
          <a:off x="4495312"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a:solidFill>
                            <a:schemeClr val="accent1"/>
                          </a:solidFill>
                        </a:rPr>
                        <a:t>Our People</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solidFill>
                            <a:schemeClr val="accent1"/>
                          </a:solidFill>
                        </a:rPr>
                        <a:t>Renowned Experts</a:t>
                      </a:r>
                    </a:p>
                    <a:p>
                      <a:pPr algn="ctr">
                        <a:lnSpc>
                          <a:spcPct val="150000"/>
                        </a:lnSpc>
                      </a:pPr>
                      <a:r>
                        <a:rPr lang="en-US">
                          <a:solidFill>
                            <a:schemeClr val="accent1"/>
                          </a:solidFill>
                        </a:rPr>
                        <a:t>Global Teams</a:t>
                      </a:r>
                    </a:p>
                    <a:p>
                      <a:pPr algn="ctr">
                        <a:lnSpc>
                          <a:spcPct val="150000"/>
                        </a:lnSpc>
                      </a:pPr>
                      <a:r>
                        <a:rPr lang="en-US">
                          <a:solidFill>
                            <a:schemeClr val="accent1"/>
                          </a:solidFill>
                        </a:rPr>
                        <a:t>Intellectual Rigor</a:t>
                      </a: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graphicFrame>
        <p:nvGraphicFramePr>
          <p:cNvPr id="38" name="Table 37"/>
          <p:cNvGraphicFramePr>
            <a:graphicFrameLocks noGrp="1"/>
          </p:cNvGraphicFramePr>
          <p:nvPr userDrawn="1"/>
        </p:nvGraphicFramePr>
        <p:xfrm>
          <a:off x="8389533"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a:solidFill>
                            <a:schemeClr val="accent1"/>
                          </a:solidFill>
                        </a:rPr>
                        <a:t>Our Insights</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a:solidFill>
                            <a:schemeClr val="accent1"/>
                          </a:solidFill>
                        </a:rPr>
                        <a:t>Thoughtful</a:t>
                      </a:r>
                      <a:r>
                        <a:rPr lang="en-US" baseline="0">
                          <a:solidFill>
                            <a:schemeClr val="accent1"/>
                          </a:solidFill>
                        </a:rPr>
                        <a:t> Analysis</a:t>
                      </a:r>
                    </a:p>
                    <a:p>
                      <a:pPr algn="ctr">
                        <a:lnSpc>
                          <a:spcPct val="150000"/>
                        </a:lnSpc>
                      </a:pPr>
                      <a:r>
                        <a:rPr lang="en-US" baseline="0">
                          <a:solidFill>
                            <a:schemeClr val="accent1"/>
                          </a:solidFill>
                        </a:rPr>
                        <a:t>Exceptional Quality</a:t>
                      </a:r>
                    </a:p>
                    <a:p>
                      <a:pPr algn="ctr">
                        <a:lnSpc>
                          <a:spcPct val="150000"/>
                        </a:lnSpc>
                      </a:pPr>
                      <a:r>
                        <a:rPr lang="en-US" baseline="0">
                          <a:solidFill>
                            <a:schemeClr val="accent1"/>
                          </a:solidFill>
                        </a:rPr>
                        <a:t>Clear Communication</a:t>
                      </a:r>
                      <a:endParaRPr lang="en-US">
                        <a:solidFill>
                          <a:schemeClr val="accent1"/>
                        </a:solidFill>
                      </a:endParaRP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cxnSp>
        <p:nvCxnSpPr>
          <p:cNvPr id="11" name="Straight Connector 10"/>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Privileged and Confidential. Prepared at the Request of Counsel. </a:t>
            </a:r>
          </a:p>
        </p:txBody>
      </p:sp>
      <p:sp>
        <p:nvSpPr>
          <p:cNvPr id="5" name="Slide Number Placeholder 4"/>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spTree>
    <p:extLst>
      <p:ext uri="{BB962C8B-B14F-4D97-AF65-F5344CB8AC3E}">
        <p14:creationId xmlns:p14="http://schemas.microsoft.com/office/powerpoint/2010/main" val="4152723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ur Practices">
    <p:spTree>
      <p:nvGrpSpPr>
        <p:cNvPr id="1" name=""/>
        <p:cNvGrpSpPr/>
        <p:nvPr/>
      </p:nvGrpSpPr>
      <p:grpSpPr>
        <a:xfrm>
          <a:off x="0" y="0"/>
          <a:ext cx="0" cy="0"/>
          <a:chOff x="0" y="0"/>
          <a:chExt cx="0" cy="0"/>
        </a:xfrm>
      </p:grpSpPr>
      <p:sp>
        <p:nvSpPr>
          <p:cNvPr id="28" name="Rectangle 27"/>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a:t>Our Practices and Industries</a:t>
            </a:r>
          </a:p>
        </p:txBody>
      </p:sp>
      <p:grpSp>
        <p:nvGrpSpPr>
          <p:cNvPr id="16" name="Group 15"/>
          <p:cNvGrpSpPr/>
          <p:nvPr userDrawn="1"/>
        </p:nvGrpSpPr>
        <p:grpSpPr>
          <a:xfrm>
            <a:off x="609600" y="1423216"/>
            <a:ext cx="10516509" cy="1367726"/>
            <a:chOff x="609600" y="1742373"/>
            <a:chExt cx="11483223" cy="1367726"/>
          </a:xfrm>
        </p:grpSpPr>
        <p:sp>
          <p:nvSpPr>
            <p:cNvPr id="17" name="Rectangle 16"/>
            <p:cNvSpPr/>
            <p:nvPr userDrawn="1"/>
          </p:nvSpPr>
          <p:spPr>
            <a:xfrm>
              <a:off x="609600" y="1742373"/>
              <a:ext cx="2880278" cy="338554"/>
            </a:xfrm>
            <a:prstGeom prst="rect">
              <a:avLst/>
            </a:prstGeom>
          </p:spPr>
          <p:txBody>
            <a:bodyPr wrap="square" lIns="0">
              <a:spAutoFit/>
            </a:body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a:ln>
                    <a:noFill/>
                  </a:ln>
                  <a:solidFill>
                    <a:srgbClr val="2297AA"/>
                  </a:solidFill>
                  <a:effectLst/>
                  <a:uLnTx/>
                  <a:uFillTx/>
                </a:rPr>
                <a:t>ENERGY &amp; UTILITIES</a:t>
              </a:r>
            </a:p>
          </p:txBody>
        </p:sp>
        <p:sp>
          <p:nvSpPr>
            <p:cNvPr id="18" name="TextBox 17"/>
            <p:cNvSpPr txBox="1"/>
            <p:nvPr userDrawn="1"/>
          </p:nvSpPr>
          <p:spPr>
            <a:xfrm>
              <a:off x="609601" y="2074219"/>
              <a:ext cx="11483222" cy="1035880"/>
            </a:xfrm>
            <a:prstGeom prst="rect">
              <a:avLst/>
            </a:prstGeom>
            <a:noFill/>
          </p:spPr>
          <p:txBody>
            <a:bodyPr wrap="square" lIns="182880" tIns="0" numCol="3" spcCol="182880" rtlCol="0">
              <a:noAutofit/>
            </a:body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Competition &amp; Market Manipulation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Distributed Energy Resources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Electric Transmission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Electricity Market Modeling &amp; </a:t>
              </a:r>
              <a:br>
                <a:rPr kumimoji="0" lang="en-US" sz="1300" b="0" i="0" u="none" strike="noStrike" kern="0" cap="none" spc="0" normalizeH="0" baseline="0" noProof="0" dirty="0">
                  <a:ln>
                    <a:noFill/>
                  </a:ln>
                  <a:solidFill>
                    <a:srgbClr val="1B232B"/>
                  </a:solidFill>
                  <a:effectLst/>
                  <a:uLnTx/>
                  <a:uFillTx/>
                </a:rPr>
              </a:br>
              <a:r>
                <a:rPr kumimoji="0" lang="en-US" sz="1300" b="0" i="0" u="none" strike="noStrike" kern="0" cap="none" spc="0" normalizeH="0" baseline="0" noProof="0" dirty="0">
                  <a:ln>
                    <a:noFill/>
                  </a:ln>
                  <a:solidFill>
                    <a:srgbClr val="1B232B"/>
                  </a:solidFill>
                  <a:effectLst/>
                  <a:uLnTx/>
                  <a:uFillTx/>
                </a:rPr>
                <a:t>Resource Planning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Electrification &amp; Growth Opportunities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Energy Litigation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Energy Storage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Environmental Policy, Planning &amp; Compliance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Finance and Ratemaking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Gas/Electric Coordination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Market Design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Natural Gas &amp; Petroleum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Nuclear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a:ln>
                    <a:noFill/>
                  </a:ln>
                  <a:solidFill>
                    <a:srgbClr val="1B232B"/>
                  </a:solidFill>
                  <a:effectLst/>
                  <a:uLnTx/>
                  <a:uFillTx/>
                </a:rPr>
                <a:t>Renewable &amp; Alternative Energy </a:t>
              </a:r>
            </a:p>
          </p:txBody>
        </p:sp>
      </p:grpSp>
      <p:grpSp>
        <p:nvGrpSpPr>
          <p:cNvPr id="19" name="Group 18"/>
          <p:cNvGrpSpPr/>
          <p:nvPr userDrawn="1"/>
        </p:nvGrpSpPr>
        <p:grpSpPr>
          <a:xfrm>
            <a:off x="609600" y="3035181"/>
            <a:ext cx="10434817" cy="1955563"/>
            <a:chOff x="609600" y="3357927"/>
            <a:chExt cx="11394022" cy="1955563"/>
          </a:xfrm>
        </p:grpSpPr>
        <p:sp>
          <p:nvSpPr>
            <p:cNvPr id="20" name="Rectangle 19"/>
            <p:cNvSpPr/>
            <p:nvPr userDrawn="1"/>
          </p:nvSpPr>
          <p:spPr>
            <a:xfrm>
              <a:off x="609600" y="3357927"/>
              <a:ext cx="2193583" cy="338554"/>
            </a:xfrm>
            <a:prstGeom prst="rect">
              <a:avLst/>
            </a:prstGeom>
          </p:spPr>
          <p:txBody>
            <a:bodyPr wrap="square" lIns="0">
              <a:spAutoFit/>
            </a:body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a:ln>
                    <a:noFill/>
                  </a:ln>
                  <a:solidFill>
                    <a:srgbClr val="2297AA"/>
                  </a:solidFill>
                  <a:effectLst/>
                  <a:uLnTx/>
                  <a:uFillTx/>
                </a:rPr>
                <a:t>Litigation</a:t>
              </a:r>
            </a:p>
          </p:txBody>
        </p:sp>
        <p:sp>
          <p:nvSpPr>
            <p:cNvPr id="21" name="TextBox 20"/>
            <p:cNvSpPr txBox="1"/>
            <p:nvPr userDrawn="1"/>
          </p:nvSpPr>
          <p:spPr>
            <a:xfrm>
              <a:off x="609602" y="3679263"/>
              <a:ext cx="11394020" cy="1634227"/>
            </a:xfrm>
            <a:prstGeom prst="rect">
              <a:avLst/>
            </a:prstGeom>
            <a:noFill/>
          </p:spPr>
          <p:txBody>
            <a:bodyPr wrap="square" lIns="182880" tIns="0" numCol="3" spcCol="182880" rtlCol="0">
              <a:noAutofit/>
            </a:body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Accounting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Alternative Investments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Analysis of Market Manipulation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Antitrust/Competition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Bankruptcy &amp; Restructuring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Big Data &amp; Document Analytics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Commercial Damages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Consumer Protection &amp; False </a:t>
              </a:r>
              <a:br>
                <a:rPr kumimoji="0" lang="en-US" sz="1300" b="0" i="0" u="none" strike="noStrike" kern="0" cap="none" spc="0" normalizeH="0" baseline="0" noProof="0">
                  <a:ln>
                    <a:noFill/>
                  </a:ln>
                  <a:solidFill>
                    <a:srgbClr val="1B232B"/>
                  </a:solidFill>
                  <a:effectLst/>
                  <a:uLnTx/>
                  <a:uFillTx/>
                </a:rPr>
              </a:br>
              <a:r>
                <a:rPr kumimoji="0" lang="en-US" sz="1300" b="0" i="0" u="none" strike="noStrike" kern="0" cap="none" spc="0" normalizeH="0" baseline="0" noProof="0">
                  <a:ln>
                    <a:noFill/>
                  </a:ln>
                  <a:solidFill>
                    <a:srgbClr val="1B232B"/>
                  </a:solidFill>
                  <a:effectLst/>
                  <a:uLnTx/>
                  <a:uFillTx/>
                </a:rPr>
                <a:t>Advertising Disputes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Cryptocurrency and Digital Assets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Environmental Litigation &amp; Regulation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Intellectual Property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International Arbitration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International Trade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Mergers &amp; Acquisitions Litigation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Product Liability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Regulatory Investigations &amp; Enforcement</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Securities Class Actions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Tax Controversy &amp; Transfer Pricing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Valuation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White Collar Investigations &amp; Litigation</a:t>
              </a:r>
            </a:p>
          </p:txBody>
        </p:sp>
      </p:grpSp>
      <p:grpSp>
        <p:nvGrpSpPr>
          <p:cNvPr id="22" name="Group 21"/>
          <p:cNvGrpSpPr/>
          <p:nvPr userDrawn="1"/>
        </p:nvGrpSpPr>
        <p:grpSpPr>
          <a:xfrm>
            <a:off x="609600" y="5089125"/>
            <a:ext cx="10434819" cy="998010"/>
            <a:chOff x="609600" y="5130381"/>
            <a:chExt cx="11394024" cy="998010"/>
          </a:xfrm>
        </p:grpSpPr>
        <p:sp>
          <p:nvSpPr>
            <p:cNvPr id="23" name="Rectangle 22"/>
            <p:cNvSpPr/>
            <p:nvPr userDrawn="1"/>
          </p:nvSpPr>
          <p:spPr>
            <a:xfrm>
              <a:off x="609600" y="5130381"/>
              <a:ext cx="2193583" cy="338554"/>
            </a:xfrm>
            <a:prstGeom prst="rect">
              <a:avLst/>
            </a:prstGeom>
          </p:spPr>
          <p:txBody>
            <a:bodyPr wrap="square" lIns="0">
              <a:spAutoFit/>
            </a:body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a:ln>
                    <a:noFill/>
                  </a:ln>
                  <a:solidFill>
                    <a:srgbClr val="2297AA"/>
                  </a:solidFill>
                  <a:effectLst/>
                  <a:uLnTx/>
                  <a:uFillTx/>
                </a:rPr>
                <a:t>Industries</a:t>
              </a:r>
            </a:p>
          </p:txBody>
        </p:sp>
        <p:sp>
          <p:nvSpPr>
            <p:cNvPr id="24" name="TextBox 23"/>
            <p:cNvSpPr txBox="1"/>
            <p:nvPr userDrawn="1"/>
          </p:nvSpPr>
          <p:spPr>
            <a:xfrm>
              <a:off x="609602" y="5466158"/>
              <a:ext cx="11394022" cy="662233"/>
            </a:xfrm>
            <a:prstGeom prst="rect">
              <a:avLst/>
            </a:prstGeom>
            <a:noFill/>
          </p:spPr>
          <p:txBody>
            <a:bodyPr wrap="square" lIns="182880" tIns="0" numCol="3" spcCol="182880" rtlCol="0">
              <a:noAutofit/>
            </a:body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Electric Power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Financial Institutions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Infrastructure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Natural Gas &amp; Petroleum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Pharmaceuticals &amp; Medical Devices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Telecommunications, Internet &amp; Media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Transportation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a:ln>
                    <a:noFill/>
                  </a:ln>
                  <a:solidFill>
                    <a:srgbClr val="1B232B"/>
                  </a:solidFill>
                  <a:effectLst/>
                  <a:uLnTx/>
                  <a:uFillTx/>
                </a:rPr>
                <a:t>Water </a:t>
              </a:r>
            </a:p>
          </p:txBody>
        </p:sp>
      </p:grpSp>
      <p:cxnSp>
        <p:nvCxnSpPr>
          <p:cNvPr id="25" name="Straight Connector 24"/>
          <p:cNvCxnSpPr/>
          <p:nvPr userDrawn="1"/>
        </p:nvCxnSpPr>
        <p:spPr>
          <a:xfrm>
            <a:off x="609600" y="2986725"/>
            <a:ext cx="10972798" cy="0"/>
          </a:xfrm>
          <a:prstGeom prst="line">
            <a:avLst/>
          </a:prstGeom>
          <a:noFill/>
          <a:ln w="19050" cap="flat" cmpd="sng" algn="ctr">
            <a:solidFill>
              <a:srgbClr val="FFFFFF">
                <a:lumMod val="95000"/>
              </a:srgbClr>
            </a:solidFill>
            <a:prstDash val="solid"/>
          </a:ln>
          <a:effectLst/>
        </p:spPr>
      </p:cxnSp>
      <p:cxnSp>
        <p:nvCxnSpPr>
          <p:cNvPr id="26" name="Straight Connector 25"/>
          <p:cNvCxnSpPr/>
          <p:nvPr userDrawn="1"/>
        </p:nvCxnSpPr>
        <p:spPr>
          <a:xfrm>
            <a:off x="609600" y="5049055"/>
            <a:ext cx="10972798" cy="0"/>
          </a:xfrm>
          <a:prstGeom prst="line">
            <a:avLst/>
          </a:prstGeom>
          <a:noFill/>
          <a:ln w="19050" cap="flat" cmpd="sng" algn="ctr">
            <a:solidFill>
              <a:srgbClr val="FFFFFF">
                <a:lumMod val="95000"/>
              </a:srgbClr>
            </a:solidFill>
            <a:prstDash val="solid"/>
          </a:ln>
          <a:effectLst/>
        </p:spPr>
      </p:cxnSp>
      <p:cxnSp>
        <p:nvCxnSpPr>
          <p:cNvPr id="27" name="Straight Connector 26"/>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Privileged and Confidential. Prepared at the Request of Counsel. </a:t>
            </a:r>
          </a:p>
        </p:txBody>
      </p:sp>
      <p:sp>
        <p:nvSpPr>
          <p:cNvPr id="4" name="Slide Number Placeholder 3"/>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spTree>
    <p:extLst>
      <p:ext uri="{BB962C8B-B14F-4D97-AF65-F5344CB8AC3E}">
        <p14:creationId xmlns:p14="http://schemas.microsoft.com/office/powerpoint/2010/main" val="361551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ur Offices">
    <p:spTree>
      <p:nvGrpSpPr>
        <p:cNvPr id="1" name=""/>
        <p:cNvGrpSpPr/>
        <p:nvPr/>
      </p:nvGrpSpPr>
      <p:grpSpPr>
        <a:xfrm>
          <a:off x="0" y="0"/>
          <a:ext cx="0" cy="0"/>
          <a:chOff x="0" y="0"/>
          <a:chExt cx="0" cy="0"/>
        </a:xfrm>
      </p:grpSpPr>
      <p:sp>
        <p:nvSpPr>
          <p:cNvPr id="3" name="Rectangle 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a:t>Our Offices</a:t>
            </a:r>
          </a:p>
        </p:txBody>
      </p: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042" y="1598098"/>
            <a:ext cx="2634768" cy="1328016"/>
          </a:xfrm>
          <a:prstGeom prst="rect">
            <a:avLst/>
          </a:prstGeom>
        </p:spPr>
      </p:pic>
      <p:pic>
        <p:nvPicPr>
          <p:cNvPr id="116" name="Picture 1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4472" y="1594022"/>
            <a:ext cx="2632994" cy="1327122"/>
          </a:xfrm>
          <a:prstGeom prst="rect">
            <a:avLst/>
          </a:prstGeom>
        </p:spPr>
      </p:pic>
      <p:grpSp>
        <p:nvGrpSpPr>
          <p:cNvPr id="114" name="Group 113"/>
          <p:cNvGrpSpPr/>
          <p:nvPr userDrawn="1"/>
        </p:nvGrpSpPr>
        <p:grpSpPr>
          <a:xfrm>
            <a:off x="467864" y="1594022"/>
            <a:ext cx="11204854" cy="4378574"/>
            <a:chOff x="215725" y="1447277"/>
            <a:chExt cx="11673841" cy="4525319"/>
          </a:xfrm>
        </p:grpSpPr>
        <p:pic>
          <p:nvPicPr>
            <p:cNvPr id="104" name="Picture 10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4190" y="1447277"/>
              <a:ext cx="2743200" cy="1371600"/>
            </a:xfrm>
            <a:prstGeom prst="rect">
              <a:avLst/>
            </a:prstGeom>
          </p:spPr>
        </p:pic>
        <p:pic>
          <p:nvPicPr>
            <p:cNvPr id="106" name="Picture 10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6365" y="1447277"/>
              <a:ext cx="2743200" cy="1371600"/>
            </a:xfrm>
            <a:prstGeom prst="rect">
              <a:avLst/>
            </a:prstGeom>
          </p:spPr>
        </p:pic>
        <p:pic>
          <p:nvPicPr>
            <p:cNvPr id="107" name="Picture 10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8515" y="3029203"/>
              <a:ext cx="2743200" cy="1371600"/>
            </a:xfrm>
            <a:prstGeom prst="rect">
              <a:avLst/>
            </a:prstGeom>
          </p:spPr>
        </p:pic>
        <p:pic>
          <p:nvPicPr>
            <p:cNvPr id="108" name="Picture 10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74190" y="3029203"/>
              <a:ext cx="2743200" cy="1371600"/>
            </a:xfrm>
            <a:prstGeom prst="rect">
              <a:avLst/>
            </a:prstGeom>
          </p:spPr>
        </p:pic>
        <p:pic>
          <p:nvPicPr>
            <p:cNvPr id="109" name="Picture 10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12215" y="3029203"/>
              <a:ext cx="2743200" cy="1371600"/>
            </a:xfrm>
            <a:prstGeom prst="rect">
              <a:avLst/>
            </a:prstGeom>
          </p:spPr>
        </p:pic>
        <p:pic>
          <p:nvPicPr>
            <p:cNvPr id="110" name="Picture 10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46366" y="3029203"/>
              <a:ext cx="2743200" cy="1371600"/>
            </a:xfrm>
            <a:prstGeom prst="rect">
              <a:avLst/>
            </a:prstGeom>
          </p:spPr>
        </p:pic>
        <p:pic>
          <p:nvPicPr>
            <p:cNvPr id="111" name="Picture 1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23245" y="4600996"/>
              <a:ext cx="2743200" cy="1371600"/>
            </a:xfrm>
            <a:prstGeom prst="rect">
              <a:avLst/>
            </a:prstGeom>
          </p:spPr>
        </p:pic>
        <p:pic>
          <p:nvPicPr>
            <p:cNvPr id="112" name="Picture 1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769659" y="4600996"/>
              <a:ext cx="2743200" cy="1371600"/>
            </a:xfrm>
            <a:prstGeom prst="rect">
              <a:avLst/>
            </a:prstGeom>
          </p:spPr>
        </p:pic>
        <p:pic>
          <p:nvPicPr>
            <p:cNvPr id="113" name="Picture 1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40338" y="4600996"/>
              <a:ext cx="2743200" cy="1371600"/>
            </a:xfrm>
            <a:prstGeom prst="rect">
              <a:avLst/>
            </a:prstGeom>
          </p:spPr>
        </p:pic>
        <p:grpSp>
          <p:nvGrpSpPr>
            <p:cNvPr id="95" name="Group 94"/>
            <p:cNvGrpSpPr/>
            <p:nvPr userDrawn="1"/>
          </p:nvGrpSpPr>
          <p:grpSpPr>
            <a:xfrm>
              <a:off x="217310" y="2372769"/>
              <a:ext cx="881490" cy="387797"/>
              <a:chOff x="274600" y="2372769"/>
              <a:chExt cx="881490" cy="387797"/>
            </a:xfrm>
          </p:grpSpPr>
          <p:sp>
            <p:nvSpPr>
              <p:cNvPr id="64" name="Isosceles Triangle 63"/>
              <p:cNvSpPr/>
              <p:nvPr userDrawn="1"/>
            </p:nvSpPr>
            <p:spPr>
              <a:xfrm rot="10800000">
                <a:off x="274600" y="2654410"/>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4601" y="2372769"/>
                <a:ext cx="881489"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BOSTON</a:t>
                </a:r>
              </a:p>
            </p:txBody>
          </p:sp>
        </p:grpSp>
        <p:grpSp>
          <p:nvGrpSpPr>
            <p:cNvPr id="94" name="Group 93"/>
            <p:cNvGrpSpPr/>
            <p:nvPr userDrawn="1"/>
          </p:nvGrpSpPr>
          <p:grpSpPr>
            <a:xfrm>
              <a:off x="3151879" y="2367856"/>
              <a:ext cx="889397" cy="387797"/>
              <a:chOff x="3190194" y="2367856"/>
              <a:chExt cx="889397" cy="387797"/>
            </a:xfrm>
          </p:grpSpPr>
          <p:sp>
            <p:nvSpPr>
              <p:cNvPr id="65" name="Isosceles Triangle 64"/>
              <p:cNvSpPr/>
              <p:nvPr userDrawn="1"/>
            </p:nvSpPr>
            <p:spPr>
              <a:xfrm rot="10800000">
                <a:off x="3190194" y="2649497"/>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userDrawn="1"/>
            </p:nvSpPr>
            <p:spPr>
              <a:xfrm>
                <a:off x="3190195" y="2367856"/>
                <a:ext cx="889396"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Brussels</a:t>
                </a:r>
              </a:p>
            </p:txBody>
          </p:sp>
        </p:grpSp>
        <p:grpSp>
          <p:nvGrpSpPr>
            <p:cNvPr id="93" name="Group 92"/>
            <p:cNvGrpSpPr/>
            <p:nvPr userDrawn="1"/>
          </p:nvGrpSpPr>
          <p:grpSpPr>
            <a:xfrm>
              <a:off x="6088382" y="2367856"/>
              <a:ext cx="887734" cy="387798"/>
              <a:chOff x="5992561" y="2367856"/>
              <a:chExt cx="887734" cy="387798"/>
            </a:xfrm>
          </p:grpSpPr>
          <p:sp>
            <p:nvSpPr>
              <p:cNvPr id="67" name="Isosceles Triangle 66"/>
              <p:cNvSpPr/>
              <p:nvPr userDrawn="1"/>
            </p:nvSpPr>
            <p:spPr>
              <a:xfrm rot="10800000">
                <a:off x="5992561" y="264949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userDrawn="1"/>
            </p:nvSpPr>
            <p:spPr>
              <a:xfrm>
                <a:off x="5992562" y="2367856"/>
                <a:ext cx="887733" cy="286284"/>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Chicago</a:t>
                </a:r>
              </a:p>
            </p:txBody>
          </p:sp>
        </p:grpSp>
        <p:grpSp>
          <p:nvGrpSpPr>
            <p:cNvPr id="92" name="Group 91"/>
            <p:cNvGrpSpPr/>
            <p:nvPr userDrawn="1"/>
          </p:nvGrpSpPr>
          <p:grpSpPr>
            <a:xfrm>
              <a:off x="9023224" y="2369072"/>
              <a:ext cx="819234" cy="383155"/>
              <a:chOff x="8801634" y="2369072"/>
              <a:chExt cx="819234" cy="383155"/>
            </a:xfrm>
          </p:grpSpPr>
          <p:sp>
            <p:nvSpPr>
              <p:cNvPr id="69" name="Isosceles Triangle 68"/>
              <p:cNvSpPr/>
              <p:nvPr userDrawn="1"/>
            </p:nvSpPr>
            <p:spPr>
              <a:xfrm rot="10800000">
                <a:off x="8801634" y="2646071"/>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userDrawn="1"/>
            </p:nvSpPr>
            <p:spPr>
              <a:xfrm>
                <a:off x="8801635" y="2369072"/>
                <a:ext cx="819233"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spc="50" baseline="0">
                    <a:solidFill>
                      <a:srgbClr val="FFFFFF"/>
                    </a:solidFill>
                    <a:latin typeface="+mn-lt"/>
                  </a:rPr>
                  <a:t>  London</a:t>
                </a:r>
              </a:p>
            </p:txBody>
          </p:sp>
        </p:grpSp>
        <p:grpSp>
          <p:nvGrpSpPr>
            <p:cNvPr id="88" name="Group 87"/>
            <p:cNvGrpSpPr/>
            <p:nvPr userDrawn="1"/>
          </p:nvGrpSpPr>
          <p:grpSpPr>
            <a:xfrm>
              <a:off x="215725" y="3921494"/>
              <a:ext cx="883075" cy="387797"/>
              <a:chOff x="274600" y="3921494"/>
              <a:chExt cx="883075" cy="387797"/>
            </a:xfrm>
          </p:grpSpPr>
          <p:sp>
            <p:nvSpPr>
              <p:cNvPr id="71" name="Isosceles Triangle 70"/>
              <p:cNvSpPr/>
              <p:nvPr userDrawn="1"/>
            </p:nvSpPr>
            <p:spPr>
              <a:xfrm rot="10800000">
                <a:off x="274600"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userDrawn="1"/>
            </p:nvSpPr>
            <p:spPr>
              <a:xfrm>
                <a:off x="274601" y="3921494"/>
                <a:ext cx="88307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Madrid</a:t>
                </a:r>
              </a:p>
            </p:txBody>
          </p:sp>
        </p:grpSp>
        <p:grpSp>
          <p:nvGrpSpPr>
            <p:cNvPr id="89" name="Group 88"/>
            <p:cNvGrpSpPr/>
            <p:nvPr userDrawn="1"/>
          </p:nvGrpSpPr>
          <p:grpSpPr>
            <a:xfrm>
              <a:off x="3151878" y="3926136"/>
              <a:ext cx="974015" cy="383155"/>
              <a:chOff x="3139006" y="3926136"/>
              <a:chExt cx="974015" cy="383155"/>
            </a:xfrm>
          </p:grpSpPr>
          <p:sp>
            <p:nvSpPr>
              <p:cNvPr id="73" name="Isosceles Triangle 72"/>
              <p:cNvSpPr/>
              <p:nvPr userDrawn="1"/>
            </p:nvSpPr>
            <p:spPr>
              <a:xfrm rot="10800000">
                <a:off x="3139006"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userDrawn="1"/>
            </p:nvSpPr>
            <p:spPr>
              <a:xfrm>
                <a:off x="3139007" y="3926136"/>
                <a:ext cx="974014"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New York</a:t>
                </a:r>
              </a:p>
            </p:txBody>
          </p:sp>
        </p:grpSp>
        <p:grpSp>
          <p:nvGrpSpPr>
            <p:cNvPr id="90" name="Group 89"/>
            <p:cNvGrpSpPr/>
            <p:nvPr userDrawn="1"/>
          </p:nvGrpSpPr>
          <p:grpSpPr>
            <a:xfrm>
              <a:off x="6094352" y="3926136"/>
              <a:ext cx="627151" cy="383155"/>
              <a:chOff x="6051171" y="3926136"/>
              <a:chExt cx="627151" cy="383155"/>
            </a:xfrm>
          </p:grpSpPr>
          <p:sp>
            <p:nvSpPr>
              <p:cNvPr id="75" name="Isosceles Triangle 74"/>
              <p:cNvSpPr/>
              <p:nvPr userDrawn="1"/>
            </p:nvSpPr>
            <p:spPr>
              <a:xfrm rot="10800000">
                <a:off x="6051171"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userDrawn="1"/>
            </p:nvSpPr>
            <p:spPr>
              <a:xfrm>
                <a:off x="6051172" y="3926136"/>
                <a:ext cx="627150"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Rome</a:t>
                </a:r>
              </a:p>
            </p:txBody>
          </p:sp>
        </p:grpSp>
        <p:grpSp>
          <p:nvGrpSpPr>
            <p:cNvPr id="91" name="Group 90"/>
            <p:cNvGrpSpPr/>
            <p:nvPr userDrawn="1"/>
          </p:nvGrpSpPr>
          <p:grpSpPr>
            <a:xfrm>
              <a:off x="9023225" y="3921494"/>
              <a:ext cx="1460314" cy="387797"/>
              <a:chOff x="8801635" y="3921494"/>
              <a:chExt cx="1460314" cy="387797"/>
            </a:xfrm>
          </p:grpSpPr>
          <p:sp>
            <p:nvSpPr>
              <p:cNvPr id="77" name="Isosceles Triangle 76"/>
              <p:cNvSpPr/>
              <p:nvPr userDrawn="1"/>
            </p:nvSpPr>
            <p:spPr>
              <a:xfrm rot="10800000">
                <a:off x="8801635"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userDrawn="1"/>
            </p:nvSpPr>
            <p:spPr>
              <a:xfrm>
                <a:off x="8801635" y="3921494"/>
                <a:ext cx="146031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San Francisco</a:t>
                </a:r>
              </a:p>
            </p:txBody>
          </p:sp>
        </p:grpSp>
        <p:grpSp>
          <p:nvGrpSpPr>
            <p:cNvPr id="96" name="Group 95"/>
            <p:cNvGrpSpPr/>
            <p:nvPr userDrawn="1"/>
          </p:nvGrpSpPr>
          <p:grpSpPr>
            <a:xfrm>
              <a:off x="1707809" y="5479452"/>
              <a:ext cx="7438556" cy="387798"/>
              <a:chOff x="1572992" y="5503336"/>
              <a:chExt cx="7438556" cy="387798"/>
            </a:xfrm>
          </p:grpSpPr>
          <p:grpSp>
            <p:nvGrpSpPr>
              <p:cNvPr id="87" name="Group 86"/>
              <p:cNvGrpSpPr/>
              <p:nvPr userDrawn="1"/>
            </p:nvGrpSpPr>
            <p:grpSpPr>
              <a:xfrm>
                <a:off x="1572992" y="5507979"/>
                <a:ext cx="768932" cy="383155"/>
                <a:chOff x="1216477" y="5507979"/>
                <a:chExt cx="768932" cy="383155"/>
              </a:xfrm>
            </p:grpSpPr>
            <p:sp>
              <p:nvSpPr>
                <p:cNvPr id="79" name="Isosceles Triangle 78"/>
                <p:cNvSpPr/>
                <p:nvPr userDrawn="1"/>
              </p:nvSpPr>
              <p:spPr>
                <a:xfrm rot="10800000">
                  <a:off x="1216477"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userDrawn="1"/>
              </p:nvSpPr>
              <p:spPr>
                <a:xfrm>
                  <a:off x="1216478" y="5507979"/>
                  <a:ext cx="768931"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Sydney</a:t>
                  </a:r>
                </a:p>
              </p:txBody>
            </p:sp>
          </p:grpSp>
          <p:grpSp>
            <p:nvGrpSpPr>
              <p:cNvPr id="86" name="Group 85"/>
              <p:cNvGrpSpPr/>
              <p:nvPr userDrawn="1"/>
            </p:nvGrpSpPr>
            <p:grpSpPr>
              <a:xfrm>
                <a:off x="4515669" y="5503337"/>
                <a:ext cx="970678" cy="387797"/>
                <a:chOff x="4515669" y="5503337"/>
                <a:chExt cx="970678" cy="387797"/>
              </a:xfrm>
            </p:grpSpPr>
            <p:sp>
              <p:nvSpPr>
                <p:cNvPr id="81" name="Isosceles Triangle 80"/>
                <p:cNvSpPr/>
                <p:nvPr userDrawn="1"/>
              </p:nvSpPr>
              <p:spPr>
                <a:xfrm rot="10800000">
                  <a:off x="4515669"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userDrawn="1"/>
              </p:nvSpPr>
              <p:spPr>
                <a:xfrm>
                  <a:off x="4515670" y="5503337"/>
                  <a:ext cx="970677"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Toronto</a:t>
                  </a:r>
                </a:p>
              </p:txBody>
            </p:sp>
          </p:grpSp>
          <p:grpSp>
            <p:nvGrpSpPr>
              <p:cNvPr id="85" name="Group 84"/>
              <p:cNvGrpSpPr/>
              <p:nvPr userDrawn="1"/>
            </p:nvGrpSpPr>
            <p:grpSpPr>
              <a:xfrm>
                <a:off x="7482380" y="5503336"/>
                <a:ext cx="1529168" cy="387798"/>
                <a:chOff x="7398195" y="5503336"/>
                <a:chExt cx="1529168" cy="387798"/>
              </a:xfrm>
            </p:grpSpPr>
            <p:sp>
              <p:nvSpPr>
                <p:cNvPr id="83" name="Isosceles Triangle 82"/>
                <p:cNvSpPr/>
                <p:nvPr userDrawn="1"/>
              </p:nvSpPr>
              <p:spPr>
                <a:xfrm rot="10800000">
                  <a:off x="7398195"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userDrawn="1"/>
              </p:nvSpPr>
              <p:spPr>
                <a:xfrm>
                  <a:off x="7398196" y="5503336"/>
                  <a:ext cx="1529167" cy="286282"/>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a:solidFill>
                        <a:srgbClr val="FFFFFF"/>
                      </a:solidFill>
                    </a:rPr>
                    <a:t>  Washington, DC</a:t>
                  </a:r>
                </a:p>
              </p:txBody>
            </p:sp>
          </p:grpSp>
        </p:grpSp>
      </p:grpSp>
      <p:sp>
        <p:nvSpPr>
          <p:cNvPr id="5" name="Footer Placeholder 4"/>
          <p:cNvSpPr>
            <a:spLocks noGrp="1"/>
          </p:cNvSpPr>
          <p:nvPr>
            <p:ph type="ftr" sz="quarter" idx="10"/>
          </p:nvPr>
        </p:nvSpPr>
        <p:spPr/>
        <p:txBody>
          <a:bodyPr/>
          <a:lstStyle/>
          <a:p>
            <a:r>
              <a:rPr lang="en-US"/>
              <a:t>Privileged and Confidential. Prepared at the Request of Counsel. </a:t>
            </a:r>
          </a:p>
        </p:txBody>
      </p:sp>
      <p:sp>
        <p:nvSpPr>
          <p:cNvPr id="7" name="Slide Number Placeholder 6"/>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cxnSp>
        <p:nvCxnSpPr>
          <p:cNvPr id="53" name="Straight Connector 52"/>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638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er">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r="15745"/>
          <a:stretch/>
        </p:blipFill>
        <p:spPr>
          <a:xfrm>
            <a:off x="4833221" y="0"/>
            <a:ext cx="7358779" cy="6856201"/>
          </a:xfrm>
          <a:prstGeom prst="rect">
            <a:avLst/>
          </a:prstGeom>
        </p:spPr>
      </p:pic>
      <p:sp>
        <p:nvSpPr>
          <p:cNvPr id="31" name="Freeform 30"/>
          <p:cNvSpPr/>
          <p:nvPr userDrawn="1"/>
        </p:nvSpPr>
        <p:spPr>
          <a:xfrm>
            <a:off x="717045"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092" y="995479"/>
            <a:ext cx="5210907" cy="2618483"/>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720" y="3750487"/>
            <a:ext cx="2605863" cy="2605863"/>
          </a:xfrm>
          <a:prstGeom prst="rect">
            <a:avLst/>
          </a:prstGeom>
        </p:spPr>
      </p:pic>
      <p:sp>
        <p:nvSpPr>
          <p:cNvPr id="9" name="Footer Placeholder 4"/>
          <p:cNvSpPr>
            <a:spLocks noGrp="1"/>
          </p:cNvSpPr>
          <p:nvPr>
            <p:ph type="ftr" sz="quarter" idx="10"/>
          </p:nvPr>
        </p:nvSpPr>
        <p:spPr>
          <a:xfrm>
            <a:off x="510989" y="6356350"/>
            <a:ext cx="9617750" cy="365125"/>
          </a:xfrm>
        </p:spPr>
        <p:txBody>
          <a:bodyPr/>
          <a:lstStyle>
            <a:lvl1pPr>
              <a:defRPr/>
            </a:lvl1pPr>
          </a:lstStyle>
          <a:p>
            <a:r>
              <a:rPr lang="en-US"/>
              <a:t>© 2020 The Brattle Group</a:t>
            </a:r>
          </a:p>
        </p:txBody>
      </p:sp>
    </p:spTree>
    <p:extLst>
      <p:ext uri="{BB962C8B-B14F-4D97-AF65-F5344CB8AC3E}">
        <p14:creationId xmlns:p14="http://schemas.microsoft.com/office/powerpoint/2010/main" val="219246063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Agenda_TOC">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marL="341313" indent="-230188">
              <a:buSzPct val="100000"/>
              <a:buFont typeface="+mj-lt"/>
              <a:buAutoNum type="romanUcPeriod"/>
              <a:defRPr>
                <a:solidFill>
                  <a:schemeClr val="tx1"/>
                </a:solidFill>
              </a:defRPr>
            </a:lvl2pPr>
            <a:lvl3pPr marL="631825" indent="-285750">
              <a:buClr>
                <a:schemeClr val="bg2"/>
              </a:buClr>
              <a:buFont typeface="+mj-lt"/>
              <a:buAutoNum type="alphaUcPeriod"/>
              <a:defRPr sz="1600">
                <a:solidFill>
                  <a:schemeClr val="tx1"/>
                </a:solidFill>
              </a:defRPr>
            </a:lvl3pPr>
            <a:lvl4pPr marL="914400" indent="-282575">
              <a:buSzPct val="100000"/>
              <a:buFont typeface="+mj-lt"/>
              <a:buAutoNum type="arabicPeriod"/>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20"/>
          </p:nvPr>
        </p:nvSpPr>
        <p:spPr/>
        <p:txBody>
          <a:bodyPr/>
          <a:lstStyle/>
          <a:p>
            <a:endParaRPr lang="en-US"/>
          </a:p>
        </p:txBody>
      </p:sp>
      <p:sp>
        <p:nvSpPr>
          <p:cNvPr id="4" name="Slide Number Placeholder 3"/>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Tree>
    <p:extLst>
      <p:ext uri="{BB962C8B-B14F-4D97-AF65-F5344CB8AC3E}">
        <p14:creationId xmlns:p14="http://schemas.microsoft.com/office/powerpoint/2010/main" val="416907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a:t>Section Title</a:t>
            </a:r>
          </a:p>
        </p:txBody>
      </p:sp>
    </p:spTree>
    <p:extLst>
      <p:ext uri="{BB962C8B-B14F-4D97-AF65-F5344CB8AC3E}">
        <p14:creationId xmlns:p14="http://schemas.microsoft.com/office/powerpoint/2010/main" val="410098928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1"/>
            <a:ext cx="10363200" cy="1470025"/>
          </a:xfrm>
          <a:prstGeom prst="rect">
            <a:avLst/>
          </a:prstGeom>
        </p:spPr>
        <p:txBody>
          <a:bodyPr/>
          <a:lstStyle>
            <a:lvl1pP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399">
                  <a:tint val="75000"/>
                </a:srgbClr>
              </a:solidFill>
              <a:effectLst/>
              <a:uLnTx/>
              <a:uFillTx/>
              <a:latin typeface="Arial"/>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3399">
                    <a:tint val="75000"/>
                  </a:srgbClr>
                </a:solidFill>
                <a:effectLst/>
                <a:uLnTx/>
                <a:uFillTx/>
                <a:latin typeface="Arial"/>
                <a:ea typeface="+mn-ea"/>
                <a:cs typeface="+mn-cs"/>
              </a:rPr>
              <a:t>03/25/2022</a:t>
            </a:r>
            <a:endParaRPr kumimoji="0" lang="en-US" sz="1200" b="0" i="0" u="none" strike="noStrike" kern="1200" cap="none" spc="0" normalizeH="0" baseline="0" noProof="0" dirty="0">
              <a:ln>
                <a:noFill/>
              </a:ln>
              <a:solidFill>
                <a:srgbClr val="003399">
                  <a:tint val="75000"/>
                </a:srgbClr>
              </a:solidFill>
              <a:effectLst/>
              <a:uLnTx/>
              <a:uFillTx/>
              <a:latin typeface="Arial"/>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94E1E7-201A-475B-BC54-138A97EDB787}" type="slidenum">
              <a:rPr kumimoji="0" lang="en-US" sz="1200" b="0" i="0" u="none" strike="noStrike" kern="1200" cap="none" spc="0" normalizeH="0" baseline="0" noProof="0">
                <a:ln>
                  <a:noFill/>
                </a:ln>
                <a:solidFill>
                  <a:srgbClr val="003399">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3399">
                  <a:tint val="75000"/>
                </a:srgbClr>
              </a:solidFill>
              <a:effectLst/>
              <a:uLnTx/>
              <a:uFillTx/>
              <a:latin typeface="Arial"/>
              <a:ea typeface="+mn-ea"/>
              <a:cs typeface="+mn-cs"/>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4263" t="27330" r="6528" b="23997"/>
          <a:stretch/>
        </p:blipFill>
        <p:spPr>
          <a:xfrm>
            <a:off x="560405" y="5787103"/>
            <a:ext cx="4507364" cy="475488"/>
          </a:xfrm>
          <a:prstGeom prst="rect">
            <a:avLst/>
          </a:prstGeom>
        </p:spPr>
      </p:pic>
    </p:spTree>
    <p:extLst>
      <p:ext uri="{BB962C8B-B14F-4D97-AF65-F5344CB8AC3E}">
        <p14:creationId xmlns:p14="http://schemas.microsoft.com/office/powerpoint/2010/main" val="28906251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09600" y="1752600"/>
            <a:ext cx="10972800" cy="1143000"/>
          </a:xfrm>
          <a:prstGeom prst="rect">
            <a:avLst/>
          </a:prstGeom>
        </p:spPr>
        <p:txBody>
          <a:bodyPr anchor="t">
            <a:normAutofit/>
          </a:bodyPr>
          <a:lstStyle/>
          <a:p>
            <a:r>
              <a:t>Title Text</a:t>
            </a:r>
          </a:p>
        </p:txBody>
      </p:sp>
      <p:sp>
        <p:nvSpPr>
          <p:cNvPr id="38" name="Body Level One…"/>
          <p:cNvSpPr txBox="1">
            <a:spLocks noGrp="1"/>
          </p:cNvSpPr>
          <p:nvPr>
            <p:ph type="body" sz="half" idx="1"/>
          </p:nvPr>
        </p:nvSpPr>
        <p:spPr>
          <a:xfrm>
            <a:off x="609600" y="2819400"/>
            <a:ext cx="5386917" cy="3951288"/>
          </a:xfrm>
          <a:prstGeom prst="rect">
            <a:avLst/>
          </a:prstGeom>
        </p:spPr>
        <p:txBody>
          <a:bodyPr>
            <a:normAutofit/>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171700" indent="-342900">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smtClean="0">
                <a:ln>
                  <a:noFill/>
                </a:ln>
                <a:solidFill>
                  <a:srgbClr val="003399">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003399">
                  <a:tint val="75000"/>
                </a:srgbClr>
              </a:solidFill>
              <a:effectLst/>
              <a:uLnTx/>
              <a:uFillTx/>
              <a:latin typeface="Arial"/>
              <a:ea typeface="+mn-ea"/>
              <a:cs typeface="+mn-cs"/>
            </a:endParaRPr>
          </a:p>
        </p:txBody>
      </p:sp>
    </p:spTree>
    <p:extLst>
      <p:ext uri="{BB962C8B-B14F-4D97-AF65-F5344CB8AC3E}">
        <p14:creationId xmlns:p14="http://schemas.microsoft.com/office/powerpoint/2010/main" val="417085312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a:t>Presented For</a:t>
            </a:r>
          </a:p>
          <a:p>
            <a:pPr lvl="1"/>
            <a:r>
              <a:rPr lang="en-US"/>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Presented By</a:t>
            </a:r>
          </a:p>
          <a:p>
            <a:pPr lvl="1"/>
            <a:r>
              <a:rPr lang="en-US"/>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a:t>Presentation Title</a:t>
            </a:r>
          </a:p>
        </p:txBody>
      </p:sp>
    </p:spTree>
    <p:extLst>
      <p:ext uri="{BB962C8B-B14F-4D97-AF65-F5344CB8AC3E}">
        <p14:creationId xmlns:p14="http://schemas.microsoft.com/office/powerpoint/2010/main" val="5169849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Light 1-Column">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399">
                    <a:tint val="75000"/>
                  </a:srgbClr>
                </a:solidFill>
                <a:effectLst/>
                <a:uLnTx/>
                <a:uFillTx/>
                <a:latin typeface="Arial"/>
                <a:ea typeface="+mn-ea"/>
                <a:cs typeface="+mn-cs"/>
              </a:rPr>
              <a:t>brattle.com | </a:t>
            </a:r>
            <a:fld id="{C95ECF09-ED6D-489D-87B4-9DBCD4D54A41}" type="slidenum">
              <a:rPr kumimoji="0" lang="en-US" sz="1200" b="0" i="0" u="none" strike="noStrike" kern="1200" cap="none" spc="0" normalizeH="0" baseline="0" noProof="0" smtClean="0">
                <a:ln>
                  <a:noFill/>
                </a:ln>
                <a:solidFill>
                  <a:srgbClr val="003399">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3399">
                  <a:tint val="75000"/>
                </a:srgbClr>
              </a:solidFill>
              <a:effectLst/>
              <a:uLnTx/>
              <a:uFillTx/>
              <a:latin typeface="Arial"/>
              <a:ea typeface="+mn-ea"/>
              <a:cs typeface="+mn-cs"/>
            </a:endParaRPr>
          </a:p>
        </p:txBody>
      </p:sp>
      <p:sp>
        <p:nvSpPr>
          <p:cNvPr id="3" name="Footer Placeholder"/>
          <p:cNvSpPr>
            <a:spLocks noGrp="1"/>
          </p:cNvSpPr>
          <p:nvPr>
            <p:ph type="ftr"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399">
                    <a:tint val="75000"/>
                  </a:srgbClr>
                </a:solidFill>
                <a:effectLst/>
                <a:uLnTx/>
                <a:uFillTx/>
                <a:latin typeface="Arial"/>
                <a:ea typeface="+mn-ea"/>
                <a:cs typeface="+mn-cs"/>
              </a:rPr>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37119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a:t>Section Title</a:t>
            </a:r>
          </a:p>
        </p:txBody>
      </p:sp>
    </p:spTree>
    <p:extLst>
      <p:ext uri="{BB962C8B-B14F-4D97-AF65-F5344CB8AC3E}">
        <p14:creationId xmlns:p14="http://schemas.microsoft.com/office/powerpoint/2010/main" val="409204442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ext Light 2-Columns">
    <p:spTree>
      <p:nvGrpSpPr>
        <p:cNvPr id="1" name=""/>
        <p:cNvGrpSpPr/>
        <p:nvPr/>
      </p:nvGrpSpPr>
      <p:grpSpPr>
        <a:xfrm>
          <a:off x="0" y="0"/>
          <a:ext cx="0" cy="0"/>
          <a:chOff x="0" y="0"/>
          <a:chExt cx="0" cy="0"/>
        </a:xfrm>
      </p:grpSpPr>
      <p:sp>
        <p:nvSpPr>
          <p:cNvPr id="4" name="Slide Number Placeholde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399">
                    <a:tint val="75000"/>
                  </a:srgbClr>
                </a:solidFill>
                <a:effectLst/>
                <a:uLnTx/>
                <a:uFillTx/>
                <a:latin typeface="Arial"/>
                <a:ea typeface="+mn-ea"/>
                <a:cs typeface="+mn-cs"/>
              </a:rPr>
              <a:t>brattle.com | </a:t>
            </a:r>
            <a:fld id="{C95ECF09-ED6D-489D-87B4-9DBCD4D54A41}" type="slidenum">
              <a:rPr kumimoji="0" lang="en-US" sz="1200" b="0" i="0" u="none" strike="noStrike" kern="1200" cap="none" spc="0" normalizeH="0" baseline="0" noProof="0" smtClean="0">
                <a:ln>
                  <a:noFill/>
                </a:ln>
                <a:solidFill>
                  <a:srgbClr val="003399">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3399">
                  <a:tint val="75000"/>
                </a:srgbClr>
              </a:solidFill>
              <a:effectLst/>
              <a:uLnTx/>
              <a:uFillTx/>
              <a:latin typeface="Arial"/>
              <a:ea typeface="+mn-ea"/>
              <a:cs typeface="+mn-cs"/>
            </a:endParaRPr>
          </a:p>
        </p:txBody>
      </p:sp>
      <p:sp>
        <p:nvSpPr>
          <p:cNvPr id="3" name="Footer Placeholder"/>
          <p:cNvSpPr>
            <a:spLocks noGrp="1"/>
          </p:cNvSpPr>
          <p:nvPr>
            <p:ph type="ftr"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399">
                    <a:tint val="75000"/>
                  </a:srgbClr>
                </a:solidFill>
                <a:effectLst/>
                <a:uLnTx/>
                <a:uFillTx/>
                <a:latin typeface="Arial"/>
                <a:ea typeface="+mn-ea"/>
                <a:cs typeface="+mn-cs"/>
              </a:rPr>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835324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Agenda_TOC">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marL="341313" indent="-230188">
              <a:buSzPct val="100000"/>
              <a:buFont typeface="+mj-lt"/>
              <a:buAutoNum type="romanUcPeriod"/>
              <a:defRPr>
                <a:solidFill>
                  <a:schemeClr val="tx1"/>
                </a:solidFill>
              </a:defRPr>
            </a:lvl2pPr>
            <a:lvl3pPr marL="631825" indent="-285750">
              <a:buClr>
                <a:schemeClr val="bg2"/>
              </a:buClr>
              <a:buFont typeface="+mj-lt"/>
              <a:buAutoNum type="alphaUcPeriod"/>
              <a:defRPr sz="1600">
                <a:solidFill>
                  <a:schemeClr val="tx1"/>
                </a:solidFill>
              </a:defRPr>
            </a:lvl3pPr>
            <a:lvl4pPr marL="914400" indent="-282575">
              <a:buSzPct val="100000"/>
              <a:buFont typeface="+mj-lt"/>
              <a:buAutoNum type="arabicPeriod"/>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3399">
                  <a:tint val="75000"/>
                </a:srgbClr>
              </a:solidFill>
              <a:effectLst/>
              <a:uLnTx/>
              <a:uFillTx/>
              <a:latin typeface="Arial"/>
              <a:ea typeface="+mn-ea"/>
              <a:cs typeface="+mn-cs"/>
            </a:endParaRPr>
          </a:p>
        </p:txBody>
      </p:sp>
      <p:sp>
        <p:nvSpPr>
          <p:cNvPr id="4" name="Slide Number Placeholder 3"/>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399">
                    <a:tint val="75000"/>
                  </a:srgbClr>
                </a:solidFill>
                <a:effectLst/>
                <a:uLnTx/>
                <a:uFillTx/>
                <a:latin typeface="Arial"/>
                <a:ea typeface="+mn-ea"/>
                <a:cs typeface="+mn-cs"/>
              </a:rPr>
              <a:t>brattle.com | </a:t>
            </a:r>
            <a:fld id="{C95ECF09-ED6D-489D-87B4-9DBCD4D54A41}" type="slidenum">
              <a:rPr kumimoji="0" lang="en-US" sz="1200" b="0" i="0" u="none" strike="noStrike" kern="1200" cap="none" spc="0" normalizeH="0" baseline="0" noProof="0" smtClean="0">
                <a:ln>
                  <a:noFill/>
                </a:ln>
                <a:solidFill>
                  <a:srgbClr val="003399">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3399">
                  <a:tint val="75000"/>
                </a:srgbClr>
              </a:solidFill>
              <a:effectLst/>
              <a:uLnTx/>
              <a:uFillTx/>
              <a:latin typeface="Arial"/>
              <a:ea typeface="+mn-ea"/>
              <a:cs typeface="+mn-cs"/>
            </a:endParaRPr>
          </a:p>
        </p:txBody>
      </p:sp>
    </p:spTree>
    <p:extLst>
      <p:ext uri="{BB962C8B-B14F-4D97-AF65-F5344CB8AC3E}">
        <p14:creationId xmlns:p14="http://schemas.microsoft.com/office/powerpoint/2010/main" val="4159704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399">
                    <a:tint val="75000"/>
                  </a:srgbClr>
                </a:solidFill>
                <a:effectLst/>
                <a:uLnTx/>
                <a:uFillTx/>
                <a:latin typeface="Arial"/>
                <a:ea typeface="+mn-ea"/>
                <a:cs typeface="+mn-cs"/>
              </a:rPr>
              <a:t>brattle.com | </a:t>
            </a:r>
            <a:fld id="{C95ECF09-ED6D-489D-87B4-9DBCD4D54A41}" type="slidenum">
              <a:rPr kumimoji="0" lang="en-US" sz="1200" b="0" i="0" u="none" strike="noStrike" kern="1200" cap="none" spc="0" normalizeH="0" baseline="0" noProof="0" smtClean="0">
                <a:ln>
                  <a:noFill/>
                </a:ln>
                <a:solidFill>
                  <a:srgbClr val="003399">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3399">
                  <a:tint val="75000"/>
                </a:srgbClr>
              </a:solidFill>
              <a:effectLst/>
              <a:uLnTx/>
              <a:uFillTx/>
              <a:latin typeface="Arial"/>
              <a:ea typeface="+mn-ea"/>
              <a:cs typeface="+mn-cs"/>
            </a:endParaRPr>
          </a:p>
        </p:txBody>
      </p:sp>
      <p:sp>
        <p:nvSpPr>
          <p:cNvPr id="4" name="Footer Placeholder"/>
          <p:cNvSpPr>
            <a:spLocks noGrp="1"/>
          </p:cNvSpPr>
          <p:nvPr>
            <p:ph type="ftr" sz="quarter" idx="3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399">
                    <a:tint val="75000"/>
                  </a:srgbClr>
                </a:solidFill>
                <a:effectLst/>
                <a:uLnTx/>
                <a:uFillTx/>
                <a:latin typeface="Arial"/>
                <a:ea typeface="+mn-ea"/>
                <a:cs typeface="+mn-cs"/>
              </a:rPr>
              <a:t>Privileged and confidential. Prepared at the request of counsel. </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a:p>
            <a:pPr lvl="2"/>
            <a:r>
              <a:rPr lang="en-US"/>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42720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userDrawn="1"/>
        </p:nvSpPr>
        <p:spPr>
          <a:xfrm>
            <a:off x="5166" y="-38748"/>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a:t>Block Quote Text</a:t>
            </a:r>
          </a:p>
        </p:txBody>
      </p:sp>
    </p:spTree>
    <p:extLst>
      <p:ext uri="{BB962C8B-B14F-4D97-AF65-F5344CB8AC3E}">
        <p14:creationId xmlns:p14="http://schemas.microsoft.com/office/powerpoint/2010/main" val="25668781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b="66974"/>
          <a:stretch/>
        </p:blipFill>
        <p:spPr>
          <a:xfrm>
            <a:off x="0" y="-38746"/>
            <a:ext cx="12192000" cy="2286000"/>
          </a:xfrm>
          <a:prstGeom prst="rect">
            <a:avLst/>
          </a:prstGeom>
        </p:spPr>
      </p:pic>
      <p:sp>
        <p:nvSpPr>
          <p:cNvPr id="13" name="Gradient Overlay"/>
          <p:cNvSpPr/>
          <p:nvPr userDrawn="1"/>
        </p:nvSpPr>
        <p:spPr>
          <a:xfrm>
            <a:off x="2583" y="-38748"/>
            <a:ext cx="12189417" cy="2286002"/>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2376655"/>
            <a:ext cx="11164888" cy="3800307"/>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60864"/>
            <a:ext cx="6040438" cy="477054"/>
          </a:xfrm>
        </p:spPr>
        <p:txBody>
          <a:bodyPr lIns="45720">
            <a:spAutoFit/>
          </a:bodyPr>
          <a:lstStyle>
            <a:lvl1pPr marL="55563" indent="-55563">
              <a:defRPr sz="1600" b="1" cap="all" spc="50" baseline="0">
                <a:solidFill>
                  <a:schemeClr val="accent1">
                    <a:lumMod val="20000"/>
                    <a:lumOff val="80000"/>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2014597"/>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508000" y="1329720"/>
            <a:ext cx="11164718" cy="555476"/>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0692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TOC">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p:cNvSpPr>
            <a:spLocks noGrp="1"/>
          </p:cNvSpPr>
          <p:nvPr>
            <p:ph type="title"/>
          </p:nvPr>
        </p:nvSpPr>
        <p:spPr/>
        <p:txBody>
          <a:bodyPr/>
          <a:lstStyle/>
          <a:p>
            <a:r>
              <a:rPr lang="en-US"/>
              <a:t>Click to edit Master title style</a:t>
            </a:r>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spTree>
    <p:extLst>
      <p:ext uri="{BB962C8B-B14F-4D97-AF65-F5344CB8AC3E}">
        <p14:creationId xmlns:p14="http://schemas.microsoft.com/office/powerpoint/2010/main" val="129933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3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355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Light 1-Column 2-Line Title">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525985"/>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p:cNvCxnSpPr/>
          <p:nvPr/>
        </p:nvCxnSpPr>
        <p:spPr>
          <a:xfrm>
            <a:off x="601335" y="1525985"/>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p:cNvSpPr>
            <a:spLocks noGrp="1"/>
          </p:cNvSpPr>
          <p:nvPr>
            <p:ph type="title"/>
          </p:nvPr>
        </p:nvSpPr>
        <p:spPr>
          <a:xfrm>
            <a:off x="508000" y="857632"/>
            <a:ext cx="10231535" cy="555476"/>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52939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a:t>Click to edit Master title style</a:t>
            </a:r>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a:t>Privileged and confidential. Prepared at the request of counsel. </a:t>
            </a:r>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a:t>brattle.com | </a:t>
            </a:r>
            <a:fld id="{C95ECF09-ED6D-489D-87B4-9DBCD4D54A41}" type="slidenum">
              <a:rPr lang="en-US" smtClean="0"/>
              <a:pPr/>
              <a:t>‹#›</a:t>
            </a:fld>
            <a:endParaRPr lang="en-US"/>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724" r:id="rId5"/>
    <p:sldLayoutId id="2147483720" r:id="rId6"/>
    <p:sldLayoutId id="2147483681" r:id="rId7"/>
    <p:sldLayoutId id="2147483722" r:id="rId8"/>
    <p:sldLayoutId id="2147483721" r:id="rId9"/>
    <p:sldLayoutId id="2147483706" r:id="rId10"/>
    <p:sldLayoutId id="2147483702" r:id="rId11"/>
    <p:sldLayoutId id="2147483710" r:id="rId12"/>
    <p:sldLayoutId id="2147483701" r:id="rId13"/>
    <p:sldLayoutId id="2147483700" r:id="rId14"/>
    <p:sldLayoutId id="2147483717" r:id="rId15"/>
    <p:sldLayoutId id="2147483705" r:id="rId16"/>
    <p:sldLayoutId id="2147483719" r:id="rId17"/>
    <p:sldLayoutId id="2147483682" r:id="rId18"/>
    <p:sldLayoutId id="2147483714" r:id="rId19"/>
    <p:sldLayoutId id="2147483696" r:id="rId20"/>
    <p:sldLayoutId id="2147483709" r:id="rId21"/>
    <p:sldLayoutId id="2147483704" r:id="rId22"/>
    <p:sldLayoutId id="2147483723" r:id="rId23"/>
    <p:sldLayoutId id="2147483716" r:id="rId24"/>
    <p:sldLayoutId id="2147483725" r:id="rId25"/>
    <p:sldLayoutId id="2147483726" r:id="rId26"/>
    <p:sldLayoutId id="2147483727" r:id="rId27"/>
    <p:sldLayoutId id="2147483728" r:id="rId28"/>
    <p:sldLayoutId id="2147483729" r:id="rId29"/>
  </p:sldLayoutIdLst>
  <p:hf hdr="0" dt="0"/>
  <p:txStyles>
    <p:titleStyle>
      <a:lvl1pPr algn="l" defTabSz="457200" rtl="0" eaLnBrk="1" latinLnBrk="0" hangingPunct="1">
        <a:lnSpc>
          <a:spcPct val="80000"/>
        </a:lnSpc>
        <a:spcBef>
          <a:spcPct val="0"/>
        </a:spcBef>
        <a:buNone/>
        <a:defRPr sz="28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4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0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44000">
              <a:srgbClr val="FFFFFF"/>
            </a:gs>
            <a:gs pos="100000">
              <a:schemeClr val="bg1"/>
            </a:gs>
          </a:gsLst>
          <a:lin ang="1620000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3399">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3399">
                    <a:tint val="75000"/>
                  </a:srgbClr>
                </a:solidFill>
                <a:effectLst/>
                <a:uLnTx/>
                <a:uFillTx/>
                <a:latin typeface="Arial"/>
                <a:ea typeface="+mn-ea"/>
                <a:cs typeface="+mn-cs"/>
              </a:rPr>
              <a:t>03/25/2022</a:t>
            </a:r>
            <a:endParaRPr kumimoji="0" lang="en-US" sz="1200" b="0" i="0" u="none" strike="noStrike" kern="1200" cap="none" spc="0" normalizeH="0" baseline="0" noProof="0" dirty="0">
              <a:ln>
                <a:noFill/>
              </a:ln>
              <a:solidFill>
                <a:srgbClr val="003399">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46049A-B227-4519-AF09-38B2D021AD62}" type="slidenum">
              <a:rPr kumimoji="0" lang="en-US" sz="1200" b="0" i="0" u="none" strike="noStrike" kern="1200" cap="none" spc="0" normalizeH="0" baseline="0" noProof="0">
                <a:ln>
                  <a:noFill/>
                </a:ln>
                <a:solidFill>
                  <a:srgbClr val="003399">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3399">
                  <a:tint val="75000"/>
                </a:srgbClr>
              </a:solidFill>
              <a:effectLst/>
              <a:uLnTx/>
              <a:uFillTx/>
              <a:latin typeface="Arial"/>
              <a:ea typeface="+mn-ea"/>
              <a:cs typeface="+mn-cs"/>
            </a:endParaRPr>
          </a:p>
        </p:txBody>
      </p:sp>
    </p:spTree>
    <p:extLst>
      <p:ext uri="{BB962C8B-B14F-4D97-AF65-F5344CB8AC3E}">
        <p14:creationId xmlns:p14="http://schemas.microsoft.com/office/powerpoint/2010/main" val="201812421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iming>
    <p:tnLst>
      <p:par>
        <p:cTn id="1" dur="indefinite" restart="never" nodeType="tmRoot"/>
      </p:par>
    </p:tnLst>
  </p:timing>
  <p:hf sldNum="0" hdr="0" dt="0"/>
  <p:txStyles>
    <p:title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p:titleStyle>
    <p:bodyStyle>
      <a:lvl1pPr marL="342900" indent="-342900" algn="l" rtl="0" eaLnBrk="1" fontAlgn="base" hangingPunct="1">
        <a:spcBef>
          <a:spcPct val="20000"/>
        </a:spcBef>
        <a:spcAft>
          <a:spcPct val="0"/>
        </a:spcAft>
        <a:buClr>
          <a:srgbClr val="003399"/>
        </a:buClr>
        <a:buSzPct val="110000"/>
        <a:buFont typeface="Arial" pitchFamily="34" charset="0"/>
        <a:buChar char="•"/>
        <a:defRPr sz="2800" kern="1200">
          <a:solidFill>
            <a:srgbClr val="001F5B"/>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Arial" pitchFamily="34" charset="0"/>
        <a:buChar char="›"/>
        <a:defRPr sz="2400" kern="1200">
          <a:solidFill>
            <a:srgbClr val="001F5B"/>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pitchFamily="34" charset="0"/>
        <a:buChar char="»"/>
        <a:defRPr sz="2000" kern="1200">
          <a:solidFill>
            <a:srgbClr val="001F5B"/>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pitchFamily="34" charset="0"/>
        <a:buChar char="–"/>
        <a:defRPr kern="1200">
          <a:solidFill>
            <a:srgbClr val="001F5B"/>
          </a:solidFill>
          <a:latin typeface="+mn-lt"/>
          <a:ea typeface="+mn-ea"/>
          <a:cs typeface="+mn-cs"/>
        </a:defRPr>
      </a:lvl4pPr>
      <a:lvl5pPr marL="2057400" indent="-228600" algn="l" rtl="0" eaLnBrk="1" fontAlgn="base" hangingPunct="1">
        <a:spcBef>
          <a:spcPct val="20000"/>
        </a:spcBef>
        <a:spcAft>
          <a:spcPct val="0"/>
        </a:spcAft>
        <a:buClr>
          <a:srgbClr val="003399"/>
        </a:buClr>
        <a:buFont typeface="Wingdings" pitchFamily="2" charset="2"/>
        <a:buChar char="§"/>
        <a:defRPr kern="1200">
          <a:solidFill>
            <a:srgbClr val="001F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hyperlink" Target="https://aspe.hhs.gov/topics/poverty-economic-mobility/poverty-guidelines/prior-hhs-poverty-guidelines-federal-register-references/2021-poverty-guidelines" TargetMode="External"/><Relationship Id="rId7" Type="http://schemas.openxmlformats.org/officeDocument/2006/relationships/image" Target="../media/image27.emf"/><Relationship Id="rId2" Type="http://schemas.openxmlformats.org/officeDocument/2006/relationships/hyperlink" Target="https://proxy.lsnj.org/rcenter/GetPublicDocument/00b5ccde-9b51-48de-abe3-55dd767a685a" TargetMode="External"/><Relationship Id="rId1" Type="http://schemas.openxmlformats.org/officeDocument/2006/relationships/slideLayout" Target="../slideLayouts/slideLayout29.xml"/><Relationship Id="rId6" Type="http://schemas.openxmlformats.org/officeDocument/2006/relationships/image" Target="../media/image26.emf"/><Relationship Id="rId5" Type="http://schemas.openxmlformats.org/officeDocument/2006/relationships/hyperlink" Target="https://www.fhwa.dot.gov/policyinformation/statistics/2019/" TargetMode="External"/><Relationship Id="rId4" Type="http://schemas.openxmlformats.org/officeDocument/2006/relationships/hyperlink" Target="https://www.eia.gov/consumption/residential/data/2015/c&amp;e/pdf/ce2.2.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hyperlink" Target="https://www.eia.gov/consumption/residential/data/2015/c&amp;e/pdf/ce4.1.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Sanem.Lastname@brattle.com" TargetMode="Externa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hyperlink" Target="mailto:Kathleen.Lastname@brattle.com" TargetMode="External"/><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Kathleen.Lastname@brattle.com" TargetMode="Externa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pu.state.nj.us/bpu/newsroom/public/" TargetMode="Externa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eia.gov/dnav/ng/NG_CONS_SUM_DCU_SNJ_A.htm" TargetMode="Externa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board.secretary@bpu.nj.gov" TargetMode="Externa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1981200"/>
            <a:ext cx="8305800" cy="2025650"/>
          </a:xfrm>
        </p:spPr>
        <p:txBody>
          <a:bodyPr/>
          <a:lstStyle/>
          <a:p>
            <a:r>
              <a:rPr lang="en-US" sz="4400" dirty="0"/>
              <a:t>Ratepayer Impact Study</a:t>
            </a:r>
            <a:br>
              <a:rPr lang="en-US" sz="4400" dirty="0"/>
            </a:br>
            <a:r>
              <a:rPr lang="en-US" sz="4400" dirty="0"/>
              <a:t>Stakeholder Meeting</a:t>
            </a:r>
            <a:br>
              <a:rPr lang="en-US" sz="4400" dirty="0"/>
            </a:br>
            <a:endParaRPr lang="en-US" sz="4400" dirty="0"/>
          </a:p>
        </p:txBody>
      </p:sp>
      <p:sp>
        <p:nvSpPr>
          <p:cNvPr id="5" name="Subtitle 4"/>
          <p:cNvSpPr>
            <a:spLocks noGrp="1"/>
          </p:cNvSpPr>
          <p:nvPr>
            <p:ph type="subTitle" idx="1"/>
          </p:nvPr>
        </p:nvSpPr>
        <p:spPr>
          <a:xfrm>
            <a:off x="2895600" y="4724400"/>
            <a:ext cx="6400800" cy="914400"/>
          </a:xfrm>
        </p:spPr>
        <p:txBody>
          <a:bodyPr/>
          <a:lstStyle/>
          <a:p>
            <a:r>
              <a:rPr lang="en-US" dirty="0" smtClean="0"/>
              <a:t>March 25, 2022</a:t>
            </a:r>
            <a:endParaRPr lang="en-US" dirty="0"/>
          </a:p>
        </p:txBody>
      </p:sp>
      <p:pic>
        <p:nvPicPr>
          <p:cNvPr id="6" name="Picture 2" descr="C:\Users\jamieson\Desktop\Copy of NJBPU PP.png"/>
          <p:cNvPicPr>
            <a:picLocks noChangeAspect="1" noChangeArrowheads="1"/>
          </p:cNvPicPr>
          <p:nvPr/>
        </p:nvPicPr>
        <p:blipFill>
          <a:blip r:embed="rId3">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452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9</a:t>
            </a:fld>
            <a:endParaRPr lang="en-US"/>
          </a:p>
        </p:txBody>
      </p:sp>
      <p:sp>
        <p:nvSpPr>
          <p:cNvPr id="4" name="Text Placeholder 3"/>
          <p:cNvSpPr>
            <a:spLocks noGrp="1"/>
          </p:cNvSpPr>
          <p:nvPr>
            <p:ph type="body" sz="quarter" idx="16"/>
          </p:nvPr>
        </p:nvSpPr>
        <p:spPr>
          <a:xfrm>
            <a:off x="507999" y="1371599"/>
            <a:ext cx="10510521" cy="4805363"/>
          </a:xfrm>
        </p:spPr>
        <p:txBody>
          <a:bodyPr vert="horz" lIns="0" tIns="182880" rIns="91440" bIns="45720" rtlCol="0" anchor="t">
            <a:noAutofit/>
          </a:bodyPr>
          <a:lstStyle/>
          <a:p>
            <a:pPr marL="86995" indent="-86995"/>
            <a:r>
              <a:rPr lang="en-CA" dirty="0"/>
              <a:t>New Jersey is pursuing a number of coordinated clean energy policies to decarbonize its economy and achieve 100% clean energy by 2050.</a:t>
            </a:r>
            <a:endParaRPr lang="en-CA" dirty="0">
              <a:cs typeface="Calibri"/>
            </a:endParaRPr>
          </a:p>
          <a:p>
            <a:pPr marL="86995" indent="-86995"/>
            <a:r>
              <a:rPr lang="en-CA" dirty="0"/>
              <a:t>The 2019 Energy Master Plan (EMP) evaluated a core set of policy strategies for achieving these economy-wide greenhouse gas reduction (</a:t>
            </a:r>
            <a:r>
              <a:rPr lang="en-CA" dirty="0" err="1"/>
              <a:t>GHG</a:t>
            </a:r>
            <a:r>
              <a:rPr lang="en-CA" dirty="0"/>
              <a:t>) outcomes in the most cost-effective manner.</a:t>
            </a:r>
            <a:endParaRPr lang="en-CA" dirty="0">
              <a:cs typeface="Calibri"/>
            </a:endParaRPr>
          </a:p>
          <a:p>
            <a:pPr marL="86995" indent="-86995"/>
            <a:r>
              <a:rPr lang="en-US" dirty="0"/>
              <a:t>While the 2019 EMP established a least cost pathway to achieving targeted </a:t>
            </a:r>
            <a:r>
              <a:rPr lang="en-US" dirty="0" err="1"/>
              <a:t>GHG</a:t>
            </a:r>
            <a:r>
              <a:rPr lang="en-US" dirty="0"/>
              <a:t> outcomes, it did not evaluate the net cost of these incremental programs to customers.</a:t>
            </a:r>
            <a:endParaRPr lang="en-US" dirty="0">
              <a:cs typeface="Calibri"/>
            </a:endParaRPr>
          </a:p>
          <a:p>
            <a:pPr marL="86995" indent="-86995"/>
            <a:r>
              <a:rPr lang="en-US" b="1" i="1" dirty="0"/>
              <a:t>This study is aimed at understanding the impact of these pathways on net energy costs incurred by customers, through a comprehensive analysis of rate and bill impacts in 2030</a:t>
            </a:r>
            <a:endParaRPr lang="en-US" b="1" i="1" dirty="0">
              <a:cs typeface="Calibri"/>
            </a:endParaRPr>
          </a:p>
        </p:txBody>
      </p:sp>
      <p:sp>
        <p:nvSpPr>
          <p:cNvPr id="5" name="Text Placeholder 4"/>
          <p:cNvSpPr>
            <a:spLocks noGrp="1"/>
          </p:cNvSpPr>
          <p:nvPr>
            <p:ph type="body" sz="quarter" idx="19"/>
          </p:nvPr>
        </p:nvSpPr>
        <p:spPr/>
        <p:txBody>
          <a:bodyPr/>
          <a:lstStyle/>
          <a:p>
            <a:r>
              <a:rPr lang="en-US"/>
              <a:t>overview</a:t>
            </a:r>
          </a:p>
        </p:txBody>
      </p:sp>
      <p:sp>
        <p:nvSpPr>
          <p:cNvPr id="6" name="Title 5"/>
          <p:cNvSpPr>
            <a:spLocks noGrp="1"/>
          </p:cNvSpPr>
          <p:nvPr>
            <p:ph type="title"/>
          </p:nvPr>
        </p:nvSpPr>
        <p:spPr/>
        <p:txBody>
          <a:bodyPr/>
          <a:lstStyle/>
          <a:p>
            <a:r>
              <a:rPr lang="en-US"/>
              <a:t>Purpose of This Study</a:t>
            </a:r>
          </a:p>
        </p:txBody>
      </p:sp>
    </p:spTree>
    <p:extLst>
      <p:ext uri="{BB962C8B-B14F-4D97-AF65-F5344CB8AC3E}">
        <p14:creationId xmlns:p14="http://schemas.microsoft.com/office/powerpoint/2010/main" val="2317177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10</a:t>
            </a:fld>
            <a:endParaRPr lang="en-US"/>
          </a:p>
        </p:txBody>
      </p:sp>
      <p:sp>
        <p:nvSpPr>
          <p:cNvPr id="4" name="Text Placeholder 3"/>
          <p:cNvSpPr>
            <a:spLocks noGrp="1"/>
          </p:cNvSpPr>
          <p:nvPr>
            <p:ph type="body" sz="quarter" idx="16"/>
          </p:nvPr>
        </p:nvSpPr>
        <p:spPr>
          <a:xfrm>
            <a:off x="507999" y="1220814"/>
            <a:ext cx="10931940" cy="4999755"/>
          </a:xfrm>
        </p:spPr>
        <p:txBody>
          <a:bodyPr vert="horz" lIns="0" tIns="182880" rIns="91440" bIns="45720" rtlCol="0" anchor="t">
            <a:noAutofit/>
          </a:bodyPr>
          <a:lstStyle/>
          <a:p>
            <a:pPr marL="86995" indent="-86995"/>
            <a:r>
              <a:rPr lang="en-CA" dirty="0"/>
              <a:t>This study will incorporate the findings of the 2019 EMP into a comprehensive model of customer rate and energy cost impacts across the state of New Jersey after disaggregating associated costs by utility, mode of energy consumption and customer segment.</a:t>
            </a:r>
            <a:endParaRPr lang="en-US" dirty="0"/>
          </a:p>
          <a:p>
            <a:pPr lvl="1"/>
            <a:r>
              <a:rPr lang="en-CA" dirty="0"/>
              <a:t>The rates and energy costs will be calculated for 2030, and not for the interim years.</a:t>
            </a:r>
            <a:endParaRPr lang="en-CA" dirty="0">
              <a:cs typeface="Calibri"/>
            </a:endParaRPr>
          </a:p>
          <a:p>
            <a:pPr marL="86995" indent="-86995"/>
            <a:endParaRPr lang="en-US" sz="1000" dirty="0">
              <a:cs typeface="Calibri" panose="020F0502020204030204"/>
            </a:endParaRPr>
          </a:p>
          <a:p>
            <a:pPr marL="86995" indent="-86995"/>
            <a:r>
              <a:rPr lang="en-US" dirty="0"/>
              <a:t>Additionally, the Study will evaluate the costs and benefits of legally binding policies that have been enacted since then, including:</a:t>
            </a:r>
            <a:endParaRPr lang="en-US" dirty="0">
              <a:cs typeface="Calibri"/>
            </a:endParaRPr>
          </a:p>
          <a:p>
            <a:pPr lvl="1"/>
            <a:r>
              <a:rPr lang="en-US" dirty="0"/>
              <a:t>Requirements of the Solar Act of 2021</a:t>
            </a:r>
            <a:endParaRPr lang="en-US" dirty="0">
              <a:cs typeface="Calibri"/>
            </a:endParaRPr>
          </a:p>
          <a:p>
            <a:pPr lvl="1"/>
            <a:r>
              <a:rPr lang="en-US" dirty="0"/>
              <a:t>Executive Order No. 92, which increased New Jersey’s offshore wind targets to 7,500 MW by 2035</a:t>
            </a:r>
            <a:endParaRPr lang="en-US" dirty="0">
              <a:cs typeface="Calibri"/>
            </a:endParaRPr>
          </a:p>
          <a:p>
            <a:pPr lvl="1"/>
            <a:r>
              <a:rPr lang="en-US" dirty="0"/>
              <a:t>Executive Order No. 274, which directed the State to reduce </a:t>
            </a:r>
            <a:r>
              <a:rPr lang="en-US" dirty="0" err="1"/>
              <a:t>GHG</a:t>
            </a:r>
            <a:r>
              <a:rPr lang="en-US" dirty="0"/>
              <a:t> emissions to 50% below 2006 levels by 2030</a:t>
            </a:r>
            <a:endParaRPr lang="en-US" dirty="0">
              <a:cs typeface="Calibri"/>
            </a:endParaRPr>
          </a:p>
          <a:p>
            <a:pPr lvl="1"/>
            <a:r>
              <a:rPr lang="en-US" dirty="0"/>
              <a:t>The Board’s energy efficiency orders</a:t>
            </a:r>
            <a:endParaRPr lang="en-US" dirty="0">
              <a:cs typeface="Calibri"/>
            </a:endParaRPr>
          </a:p>
          <a:p>
            <a:pPr lvl="1"/>
            <a:r>
              <a:rPr lang="en-US" dirty="0"/>
              <a:t>Other comparable requirements related to electric vehicles (EVs) and other programs</a:t>
            </a:r>
            <a:endParaRPr lang="en-US" dirty="0">
              <a:cs typeface="Calibri"/>
            </a:endParaRPr>
          </a:p>
        </p:txBody>
      </p:sp>
      <p:sp>
        <p:nvSpPr>
          <p:cNvPr id="5" name="Text Placeholder 4"/>
          <p:cNvSpPr>
            <a:spLocks noGrp="1"/>
          </p:cNvSpPr>
          <p:nvPr>
            <p:ph type="body" sz="quarter" idx="19"/>
          </p:nvPr>
        </p:nvSpPr>
        <p:spPr/>
        <p:txBody>
          <a:bodyPr/>
          <a:lstStyle/>
          <a:p>
            <a:r>
              <a:rPr lang="en-US"/>
              <a:t>overview</a:t>
            </a:r>
          </a:p>
        </p:txBody>
      </p:sp>
      <p:sp>
        <p:nvSpPr>
          <p:cNvPr id="6" name="Title 5"/>
          <p:cNvSpPr>
            <a:spLocks noGrp="1"/>
          </p:cNvSpPr>
          <p:nvPr>
            <p:ph type="title"/>
          </p:nvPr>
        </p:nvSpPr>
        <p:spPr/>
        <p:txBody>
          <a:bodyPr/>
          <a:lstStyle/>
          <a:p>
            <a:r>
              <a:rPr lang="en-US"/>
              <a:t>High Level Approach</a:t>
            </a:r>
          </a:p>
        </p:txBody>
      </p:sp>
    </p:spTree>
    <p:extLst>
      <p:ext uri="{BB962C8B-B14F-4D97-AF65-F5344CB8AC3E}">
        <p14:creationId xmlns:p14="http://schemas.microsoft.com/office/powerpoint/2010/main" val="1538268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11</a:t>
            </a:fld>
            <a:endParaRPr lang="en-US"/>
          </a:p>
        </p:txBody>
      </p:sp>
      <p:sp>
        <p:nvSpPr>
          <p:cNvPr id="6" name="Title 5"/>
          <p:cNvSpPr>
            <a:spLocks noGrp="1"/>
          </p:cNvSpPr>
          <p:nvPr>
            <p:ph type="title"/>
          </p:nvPr>
        </p:nvSpPr>
        <p:spPr/>
        <p:txBody>
          <a:bodyPr/>
          <a:lstStyle/>
          <a:p>
            <a:r>
              <a:rPr lang="en-US"/>
              <a:t>Model Scenarios</a:t>
            </a:r>
          </a:p>
        </p:txBody>
      </p:sp>
      <p:graphicFrame>
        <p:nvGraphicFramePr>
          <p:cNvPr id="7" name="Table 6"/>
          <p:cNvGraphicFramePr>
            <a:graphicFrameLocks noGrp="1"/>
          </p:cNvGraphicFramePr>
          <p:nvPr>
            <p:extLst>
              <p:ext uri="{D42A27DB-BD31-4B8C-83A1-F6EECF244321}">
                <p14:modId xmlns:p14="http://schemas.microsoft.com/office/powerpoint/2010/main" val="80910338"/>
              </p:ext>
            </p:extLst>
          </p:nvPr>
        </p:nvGraphicFramePr>
        <p:xfrm>
          <a:off x="639771" y="2924435"/>
          <a:ext cx="10596795" cy="2595880"/>
        </p:xfrm>
        <a:graphic>
          <a:graphicData uri="http://schemas.openxmlformats.org/drawingml/2006/table">
            <a:tbl>
              <a:tblPr firstRow="1" bandRow="1">
                <a:tableStyleId>{F2DE63D5-997A-4646-A377-4702673A728D}</a:tableStyleId>
              </a:tblPr>
              <a:tblGrid>
                <a:gridCol w="3325557">
                  <a:extLst>
                    <a:ext uri="{9D8B030D-6E8A-4147-A177-3AD203B41FA5}">
                      <a16:colId xmlns:a16="http://schemas.microsoft.com/office/drawing/2014/main" val="3854719447"/>
                    </a:ext>
                  </a:extLst>
                </a:gridCol>
                <a:gridCol w="7271238">
                  <a:extLst>
                    <a:ext uri="{9D8B030D-6E8A-4147-A177-3AD203B41FA5}">
                      <a16:colId xmlns:a16="http://schemas.microsoft.com/office/drawing/2014/main" val="1122847818"/>
                    </a:ext>
                  </a:extLst>
                </a:gridCol>
              </a:tblGrid>
              <a:tr h="370840">
                <a:tc>
                  <a:txBody>
                    <a:bodyPr/>
                    <a:lstStyle/>
                    <a:p>
                      <a:r>
                        <a:rPr lang="en-US"/>
                        <a:t>Scenario</a:t>
                      </a:r>
                    </a:p>
                  </a:txBody>
                  <a:tcPr/>
                </a:tc>
                <a:tc>
                  <a:txBody>
                    <a:bodyPr/>
                    <a:lstStyle/>
                    <a:p>
                      <a:r>
                        <a:rPr lang="en-US" dirty="0"/>
                        <a:t>Description</a:t>
                      </a:r>
                    </a:p>
                  </a:txBody>
                  <a:tcPr/>
                </a:tc>
                <a:extLst>
                  <a:ext uri="{0D108BD9-81ED-4DB2-BD59-A6C34878D82A}">
                    <a16:rowId xmlns:a16="http://schemas.microsoft.com/office/drawing/2014/main" val="3281419523"/>
                  </a:ext>
                </a:extLst>
              </a:tr>
              <a:tr h="370840">
                <a:tc>
                  <a:txBody>
                    <a:bodyPr/>
                    <a:lstStyle/>
                    <a:p>
                      <a:r>
                        <a:rPr lang="en-US" sz="1600" b="1"/>
                        <a:t>1. Current Policy Pathway Case</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Includes the total costs and benefits of clean energy programs that are currently enshrined in New Jersey </a:t>
                      </a:r>
                      <a:r>
                        <a:rPr lang="en-US" sz="1600" dirty="0" smtClean="0">
                          <a:solidFill>
                            <a:schemeClr val="tx1"/>
                          </a:solidFill>
                        </a:rPr>
                        <a:t>policies and consistent</a:t>
                      </a:r>
                      <a:r>
                        <a:rPr lang="en-US" sz="1600" baseline="0" dirty="0" smtClean="0">
                          <a:solidFill>
                            <a:schemeClr val="tx1"/>
                          </a:solidFill>
                        </a:rPr>
                        <a:t> with current market trajectory</a:t>
                      </a:r>
                      <a:endParaRPr lang="en-US" sz="1600" dirty="0">
                        <a:solidFill>
                          <a:schemeClr val="tx1"/>
                        </a:solidFill>
                      </a:endParaRPr>
                    </a:p>
                  </a:txBody>
                  <a:tcPr/>
                </a:tc>
                <a:extLst>
                  <a:ext uri="{0D108BD9-81ED-4DB2-BD59-A6C34878D82A}">
                    <a16:rowId xmlns:a16="http://schemas.microsoft.com/office/drawing/2014/main" val="1393593482"/>
                  </a:ext>
                </a:extLst>
              </a:tr>
              <a:tr h="370840">
                <a:tc>
                  <a:txBody>
                    <a:bodyPr/>
                    <a:lstStyle/>
                    <a:p>
                      <a:r>
                        <a:rPr lang="en-US" sz="1600" b="1"/>
                        <a:t>2. EMP Achievement Case</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Developed from </a:t>
                      </a:r>
                      <a:r>
                        <a:rPr lang="en-US" sz="1600" baseline="0" dirty="0"/>
                        <a:t>EMP “Least Cost” pathway</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dirty="0"/>
                        <a:t>Includes</a:t>
                      </a:r>
                      <a:r>
                        <a:rPr lang="en-US" sz="1600" baseline="0" dirty="0"/>
                        <a:t> </a:t>
                      </a:r>
                      <a:r>
                        <a:rPr lang="en-US" sz="1600" dirty="0"/>
                        <a:t>total costs and benefits of clean energy programs that would be necessary to meet the EMP’s “Least </a:t>
                      </a:r>
                      <a:r>
                        <a:rPr lang="en-US" sz="1600" dirty="0" smtClean="0"/>
                        <a:t>Cost” pathway, </a:t>
                      </a:r>
                      <a:r>
                        <a:rPr lang="en-US" sz="1600" dirty="0"/>
                        <a:t>which is designed to result in 100% clean energy by 2050</a:t>
                      </a:r>
                    </a:p>
                  </a:txBody>
                  <a:tcPr/>
                </a:tc>
                <a:extLst>
                  <a:ext uri="{0D108BD9-81ED-4DB2-BD59-A6C34878D82A}">
                    <a16:rowId xmlns:a16="http://schemas.microsoft.com/office/drawing/2014/main" val="1260985832"/>
                  </a:ext>
                </a:extLst>
              </a:tr>
              <a:tr h="370840">
                <a:tc>
                  <a:txBody>
                    <a:bodyPr/>
                    <a:lstStyle/>
                    <a:p>
                      <a:r>
                        <a:rPr lang="en-US" sz="1600" b="1"/>
                        <a:t>3. Ambitious Pathway Case</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Evaluates relative energy costs associated with earlier achievement of 100% clean electricity in 2035 from 2050</a:t>
                      </a:r>
                    </a:p>
                  </a:txBody>
                  <a:tcPr/>
                </a:tc>
                <a:extLst>
                  <a:ext uri="{0D108BD9-81ED-4DB2-BD59-A6C34878D82A}">
                    <a16:rowId xmlns:a16="http://schemas.microsoft.com/office/drawing/2014/main" val="4124297287"/>
                  </a:ext>
                </a:extLst>
              </a:tr>
            </a:tbl>
          </a:graphicData>
        </a:graphic>
      </p:graphicFrame>
      <p:sp>
        <p:nvSpPr>
          <p:cNvPr id="9" name="Text Placeholder 3"/>
          <p:cNvSpPr>
            <a:spLocks noGrp="1"/>
          </p:cNvSpPr>
          <p:nvPr>
            <p:ph type="body" sz="quarter" idx="16"/>
          </p:nvPr>
        </p:nvSpPr>
        <p:spPr>
          <a:xfrm>
            <a:off x="532034" y="1114810"/>
            <a:ext cx="10812272" cy="1729190"/>
          </a:xfrm>
        </p:spPr>
        <p:txBody>
          <a:bodyPr vert="horz" lIns="0" tIns="182880" rIns="91440" bIns="45720" rtlCol="0" anchor="t">
            <a:noAutofit/>
          </a:bodyPr>
          <a:lstStyle/>
          <a:p>
            <a:pPr marL="86995" indent="-86995"/>
            <a:r>
              <a:rPr lang="en-US" dirty="0"/>
              <a:t>The Study will include a comprehensive analysis of energy costs for residential and commercial and industrial (C&amp;I) customers, for both electricity and natural gas service.</a:t>
            </a:r>
          </a:p>
          <a:p>
            <a:pPr marL="86995" indent="-86995"/>
            <a:r>
              <a:rPr lang="en-US" i="1" dirty="0"/>
              <a:t>The Study anticipates analyzing expected ratepayer energy costs in 2030 under the following scenarios and </a:t>
            </a:r>
            <a:r>
              <a:rPr lang="en-US" i="1" dirty="0" smtClean="0"/>
              <a:t>compare </a:t>
            </a:r>
            <a:r>
              <a:rPr lang="en-US" i="1" dirty="0"/>
              <a:t>them to costs in a recent year in 2022 dollars.</a:t>
            </a:r>
            <a:endParaRPr lang="en-US" i="1" dirty="0">
              <a:cs typeface="Calibri"/>
            </a:endParaRPr>
          </a:p>
        </p:txBody>
      </p:sp>
      <p:sp>
        <p:nvSpPr>
          <p:cNvPr id="5" name="Rectangle 4"/>
          <p:cNvSpPr/>
          <p:nvPr/>
        </p:nvSpPr>
        <p:spPr>
          <a:xfrm>
            <a:off x="421697" y="5520315"/>
            <a:ext cx="11032944" cy="923330"/>
          </a:xfrm>
          <a:prstGeom prst="rect">
            <a:avLst/>
          </a:prstGeom>
        </p:spPr>
        <p:txBody>
          <a:bodyPr wrap="square" lIns="91440" tIns="45720" rIns="91440" bIns="45720" anchor="t">
            <a:spAutoFit/>
          </a:bodyPr>
          <a:lstStyle/>
          <a:p>
            <a:pPr marL="111125" lvl="1" indent="0">
              <a:buNone/>
            </a:pPr>
            <a:r>
              <a:rPr lang="en-US" dirty="0"/>
              <a:t>In addition, the Study will include a </a:t>
            </a:r>
            <a:r>
              <a:rPr lang="en-US" b="1" dirty="0"/>
              <a:t>sensitivity analysis </a:t>
            </a:r>
            <a:r>
              <a:rPr lang="en-US" dirty="0"/>
              <a:t>to examine the change to emissions and total consumer energy costs that would be estimated under alternative study assumptions, such as higher levels of electric vehicle adoption or building </a:t>
            </a:r>
            <a:r>
              <a:rPr lang="en-US" dirty="0" err="1" smtClean="0"/>
              <a:t>decarbonization</a:t>
            </a:r>
            <a:r>
              <a:rPr lang="en-US" dirty="0" smtClean="0"/>
              <a:t> efforts.</a:t>
            </a:r>
            <a:endParaRPr lang="en-US" dirty="0"/>
          </a:p>
        </p:txBody>
      </p:sp>
      <p:sp>
        <p:nvSpPr>
          <p:cNvPr id="11" name="Text Placeholder 4"/>
          <p:cNvSpPr>
            <a:spLocks noGrp="1"/>
          </p:cNvSpPr>
          <p:nvPr>
            <p:ph type="body" sz="quarter" idx="19"/>
          </p:nvPr>
        </p:nvSpPr>
        <p:spPr>
          <a:xfrm>
            <a:off x="508000" y="7549"/>
            <a:ext cx="6040438" cy="477054"/>
          </a:xfrm>
        </p:spPr>
        <p:txBody>
          <a:bodyPr/>
          <a:lstStyle/>
          <a:p>
            <a:r>
              <a:rPr lang="en-US"/>
              <a:t>overview</a:t>
            </a:r>
          </a:p>
        </p:txBody>
      </p:sp>
    </p:spTree>
    <p:extLst>
      <p:ext uri="{BB962C8B-B14F-4D97-AF65-F5344CB8AC3E}">
        <p14:creationId xmlns:p14="http://schemas.microsoft.com/office/powerpoint/2010/main" val="868231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12</a:t>
            </a:fld>
            <a:endParaRPr lang="en-US"/>
          </a:p>
        </p:txBody>
      </p:sp>
      <p:sp>
        <p:nvSpPr>
          <p:cNvPr id="4" name="Text Placeholder 3"/>
          <p:cNvSpPr>
            <a:spLocks noGrp="1"/>
          </p:cNvSpPr>
          <p:nvPr>
            <p:ph type="body" sz="quarter" idx="16"/>
          </p:nvPr>
        </p:nvSpPr>
        <p:spPr>
          <a:xfrm>
            <a:off x="507998" y="1356595"/>
            <a:ext cx="11164719" cy="4999755"/>
          </a:xfrm>
        </p:spPr>
        <p:txBody>
          <a:bodyPr/>
          <a:lstStyle/>
          <a:p>
            <a:r>
              <a:rPr lang="en-CA"/>
              <a:t>For each of the model scenarios, this analysis will consider the following factors to compute the energy costs for 2030:</a:t>
            </a:r>
            <a:endParaRPr lang="en-US"/>
          </a:p>
        </p:txBody>
      </p:sp>
      <p:sp>
        <p:nvSpPr>
          <p:cNvPr id="5" name="Text Placeholder 4"/>
          <p:cNvSpPr>
            <a:spLocks noGrp="1"/>
          </p:cNvSpPr>
          <p:nvPr>
            <p:ph type="body" sz="quarter" idx="19"/>
          </p:nvPr>
        </p:nvSpPr>
        <p:spPr/>
        <p:txBody>
          <a:bodyPr/>
          <a:lstStyle/>
          <a:p>
            <a:r>
              <a:rPr lang="en-US"/>
              <a:t>overview</a:t>
            </a:r>
          </a:p>
        </p:txBody>
      </p:sp>
      <p:sp>
        <p:nvSpPr>
          <p:cNvPr id="6" name="Title 5"/>
          <p:cNvSpPr>
            <a:spLocks noGrp="1"/>
          </p:cNvSpPr>
          <p:nvPr>
            <p:ph type="title"/>
          </p:nvPr>
        </p:nvSpPr>
        <p:spPr/>
        <p:txBody>
          <a:bodyPr/>
          <a:lstStyle/>
          <a:p>
            <a:r>
              <a:rPr lang="en-US"/>
              <a:t>Study Building Blocks</a:t>
            </a:r>
          </a:p>
        </p:txBody>
      </p:sp>
      <p:graphicFrame>
        <p:nvGraphicFramePr>
          <p:cNvPr id="9" name="Diagram 8"/>
          <p:cNvGraphicFramePr/>
          <p:nvPr>
            <p:extLst>
              <p:ext uri="{D42A27DB-BD31-4B8C-83A1-F6EECF244321}">
                <p14:modId xmlns:p14="http://schemas.microsoft.com/office/powerpoint/2010/main" val="156809831"/>
              </p:ext>
            </p:extLst>
          </p:nvPr>
        </p:nvGraphicFramePr>
        <p:xfrm>
          <a:off x="507999" y="2303194"/>
          <a:ext cx="8277861" cy="3389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8984938" y="2303194"/>
            <a:ext cx="2687780" cy="338980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a:solidFill>
                  <a:schemeClr val="tx1"/>
                </a:solidFill>
              </a:rPr>
              <a:t>Energy costs in 2030 for average customers from each class</a:t>
            </a:r>
          </a:p>
        </p:txBody>
      </p:sp>
      <p:sp>
        <p:nvSpPr>
          <p:cNvPr id="11" name="Rectangle 10"/>
          <p:cNvSpPr/>
          <p:nvPr/>
        </p:nvSpPr>
        <p:spPr>
          <a:xfrm>
            <a:off x="507999" y="5823375"/>
            <a:ext cx="11032944" cy="369332"/>
          </a:xfrm>
          <a:prstGeom prst="rect">
            <a:avLst/>
          </a:prstGeom>
        </p:spPr>
        <p:txBody>
          <a:bodyPr wrap="square">
            <a:spAutoFit/>
          </a:bodyPr>
          <a:lstStyle/>
          <a:p>
            <a:pPr marL="111125" lvl="1" indent="0">
              <a:buNone/>
            </a:pPr>
            <a:r>
              <a:rPr lang="en-US"/>
              <a:t>Note: Energy costs will be computed for 2030, not the interim years.</a:t>
            </a:r>
          </a:p>
        </p:txBody>
      </p:sp>
    </p:spTree>
    <p:extLst>
      <p:ext uri="{BB962C8B-B14F-4D97-AF65-F5344CB8AC3E}">
        <p14:creationId xmlns:p14="http://schemas.microsoft.com/office/powerpoint/2010/main" val="2936782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4" name="Text Placeholder 3"/>
          <p:cNvSpPr>
            <a:spLocks noGrp="1"/>
          </p:cNvSpPr>
          <p:nvPr>
            <p:ph type="body" sz="quarter" idx="16"/>
          </p:nvPr>
        </p:nvSpPr>
        <p:spPr>
          <a:xfrm>
            <a:off x="507999" y="1403981"/>
            <a:ext cx="5125884" cy="4591628"/>
          </a:xfrm>
        </p:spPr>
        <p:txBody>
          <a:bodyPr vert="horz" lIns="0" tIns="182880" rIns="91440" bIns="45720" numCol="1" spcCol="457200" rtlCol="0" anchor="t">
            <a:noAutofit/>
          </a:bodyPr>
          <a:lstStyle/>
          <a:p>
            <a:pPr marL="285433" indent="-285750"/>
            <a:r>
              <a:rPr lang="en-US" dirty="0"/>
              <a:t>Primary Study results will show the </a:t>
            </a:r>
            <a:r>
              <a:rPr lang="en-US" b="1" dirty="0"/>
              <a:t>total annual energy expenses</a:t>
            </a:r>
            <a:r>
              <a:rPr lang="en-US" dirty="0"/>
              <a:t> for utility bills and gasoline car or </a:t>
            </a:r>
            <a:r>
              <a:rPr lang="en-US" dirty="0" smtClean="0"/>
              <a:t>EV</a:t>
            </a:r>
            <a:endParaRPr lang="en-US" dirty="0">
              <a:cs typeface="Calibri"/>
            </a:endParaRPr>
          </a:p>
          <a:p>
            <a:pPr marL="544195" lvl="1" indent="-285750"/>
            <a:r>
              <a:rPr lang="en-US" dirty="0"/>
              <a:t>This will be obtained for different customer profiles, by class, and by utility for each </a:t>
            </a:r>
            <a:r>
              <a:rPr lang="en-US" dirty="0" smtClean="0"/>
              <a:t>case</a:t>
            </a:r>
            <a:endParaRPr lang="en-US" dirty="0">
              <a:cs typeface="Calibri"/>
            </a:endParaRPr>
          </a:p>
          <a:p>
            <a:pPr marL="544195" lvl="1" indent="-285750"/>
            <a:r>
              <a:rPr lang="en-US" dirty="0" smtClean="0"/>
              <a:t>We </a:t>
            </a:r>
            <a:r>
              <a:rPr lang="en-US" dirty="0"/>
              <a:t>may also express residential energy costs in terms of </a:t>
            </a:r>
            <a:r>
              <a:rPr lang="en-US" b="1" dirty="0"/>
              <a:t>energy burden</a:t>
            </a:r>
            <a:r>
              <a:rPr lang="en-US" dirty="0"/>
              <a:t>, i.e., total energy </a:t>
            </a:r>
            <a:r>
              <a:rPr lang="en-US" dirty="0" smtClean="0"/>
              <a:t>expense </a:t>
            </a:r>
            <a:r>
              <a:rPr lang="en-US" dirty="0"/>
              <a:t>as a share of annual </a:t>
            </a:r>
            <a:r>
              <a:rPr lang="en-US" dirty="0" smtClean="0"/>
              <a:t>income</a:t>
            </a:r>
          </a:p>
          <a:p>
            <a:pPr marL="285433" indent="-285750"/>
            <a:r>
              <a:rPr lang="en-US" dirty="0"/>
              <a:t>Two customer profiles (electrified and non-electrified) are used to illustrate energy costs on different customer types, but we expect to </a:t>
            </a:r>
            <a:r>
              <a:rPr lang="en-US" dirty="0" smtClean="0"/>
              <a:t>model </a:t>
            </a:r>
            <a:r>
              <a:rPr lang="en-US" dirty="0"/>
              <a:t>other profiles including those for low and moderate income customers</a:t>
            </a:r>
            <a:endParaRPr lang="en-US" dirty="0">
              <a:cs typeface="Calibri"/>
            </a:endParaRPr>
          </a:p>
          <a:p>
            <a:pPr marL="544195" lvl="1" indent="-285750"/>
            <a:endParaRPr lang="en-US" dirty="0">
              <a:cs typeface="Calibri"/>
            </a:endParaRPr>
          </a:p>
        </p:txBody>
      </p:sp>
      <p:sp>
        <p:nvSpPr>
          <p:cNvPr id="5" name="Text Placeholder 4"/>
          <p:cNvSpPr>
            <a:spLocks noGrp="1"/>
          </p:cNvSpPr>
          <p:nvPr>
            <p:ph type="body" sz="quarter" idx="19"/>
          </p:nvPr>
        </p:nvSpPr>
        <p:spPr/>
        <p:txBody>
          <a:bodyPr/>
          <a:lstStyle/>
          <a:p>
            <a:r>
              <a:rPr lang="en-US" dirty="0" smtClean="0"/>
              <a:t>overview</a:t>
            </a:r>
            <a:endParaRPr lang="en-US" dirty="0"/>
          </a:p>
        </p:txBody>
      </p:sp>
      <p:sp>
        <p:nvSpPr>
          <p:cNvPr id="6" name="Title 5"/>
          <p:cNvSpPr>
            <a:spLocks noGrp="1"/>
          </p:cNvSpPr>
          <p:nvPr>
            <p:ph type="title"/>
          </p:nvPr>
        </p:nvSpPr>
        <p:spPr>
          <a:xfrm>
            <a:off x="508000" y="512748"/>
            <a:ext cx="11343105" cy="555476"/>
          </a:xfrm>
        </p:spPr>
        <p:txBody>
          <a:bodyPr/>
          <a:lstStyle/>
          <a:p>
            <a:r>
              <a:rPr lang="en-US" dirty="0" smtClean="0"/>
              <a:t>Illustrative Primary </a:t>
            </a:r>
            <a:r>
              <a:rPr lang="en-US" dirty="0"/>
              <a:t>Study Results: Total Energy Cost by Customer </a:t>
            </a:r>
            <a:r>
              <a:rPr lang="en-US" dirty="0" smtClean="0"/>
              <a:t>Segment</a:t>
            </a:r>
            <a:endParaRPr lang="en-US" dirty="0"/>
          </a:p>
        </p:txBody>
      </p:sp>
      <p:sp>
        <p:nvSpPr>
          <p:cNvPr id="8" name="Text Placeholder 3"/>
          <p:cNvSpPr txBox="1">
            <a:spLocks/>
          </p:cNvSpPr>
          <p:nvPr/>
        </p:nvSpPr>
        <p:spPr>
          <a:xfrm>
            <a:off x="6548438" y="1187658"/>
            <a:ext cx="4880155" cy="801231"/>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4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0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7313" marR="0" lvl="0" indent="-87313" algn="ctr"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400" b="1" i="0" u="none" strike="noStrike" kern="1200" cap="none" spc="0" normalizeH="0" baseline="0" noProof="0" dirty="0">
                <a:ln>
                  <a:noFill/>
                </a:ln>
                <a:solidFill>
                  <a:srgbClr val="1B3D6F"/>
                </a:solidFill>
                <a:effectLst/>
                <a:uLnTx/>
                <a:uFillTx/>
                <a:latin typeface="Calibri" panose="020F0502020204030204"/>
                <a:ea typeface="+mn-ea"/>
                <a:cs typeface="+mn-cs"/>
              </a:rPr>
              <a:t>Illustration of Residential Customer Total Annual Energy Costs (not intended to reflect NJ EMP)</a:t>
            </a:r>
          </a:p>
        </p:txBody>
      </p:sp>
      <p:pic>
        <p:nvPicPr>
          <p:cNvPr id="7" name="Picture 6"/>
          <p:cNvPicPr>
            <a:picLocks noChangeAspect="1"/>
          </p:cNvPicPr>
          <p:nvPr/>
        </p:nvPicPr>
        <p:blipFill rotWithShape="1">
          <a:blip r:embed="rId2"/>
          <a:srcRect l="1936" t="3037" r="4072" b="3441"/>
          <a:stretch/>
        </p:blipFill>
        <p:spPr>
          <a:xfrm>
            <a:off x="6087979" y="2129481"/>
            <a:ext cx="5763126" cy="4219594"/>
          </a:xfrm>
          <a:prstGeom prst="rect">
            <a:avLst/>
          </a:prstGeom>
        </p:spPr>
      </p:pic>
    </p:spTree>
    <p:extLst>
      <p:ext uri="{BB962C8B-B14F-4D97-AF65-F5344CB8AC3E}">
        <p14:creationId xmlns:p14="http://schemas.microsoft.com/office/powerpoint/2010/main" val="660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4" name="Text Placeholder 3"/>
          <p:cNvSpPr>
            <a:spLocks noGrp="1"/>
          </p:cNvSpPr>
          <p:nvPr>
            <p:ph type="body" sz="quarter" idx="16"/>
          </p:nvPr>
        </p:nvSpPr>
        <p:spPr>
          <a:xfrm>
            <a:off x="702982" y="1335742"/>
            <a:ext cx="5125884" cy="4591628"/>
          </a:xfrm>
        </p:spPr>
        <p:txBody>
          <a:bodyPr vert="horz" lIns="0" tIns="182880" rIns="91440" bIns="45720" numCol="1" spcCol="457200" rtlCol="0" anchor="t">
            <a:noAutofit/>
          </a:bodyPr>
          <a:lstStyle/>
          <a:p>
            <a:pPr marL="0" indent="0">
              <a:buNone/>
            </a:pPr>
            <a:r>
              <a:rPr lang="en-US" b="1" dirty="0"/>
              <a:t>Costs in Scope:</a:t>
            </a:r>
          </a:p>
          <a:p>
            <a:pPr marL="544195" lvl="1" indent="-285750"/>
            <a:r>
              <a:rPr lang="en-US" dirty="0"/>
              <a:t>Electricity and gas customer bills </a:t>
            </a:r>
            <a:endParaRPr lang="en-US" dirty="0">
              <a:cs typeface="Calibri"/>
            </a:endParaRPr>
          </a:p>
          <a:p>
            <a:pPr marL="544195" lvl="1" indent="-285750"/>
            <a:r>
              <a:rPr lang="en-US" dirty="0"/>
              <a:t>Gasoline or EV charging costs </a:t>
            </a:r>
            <a:endParaRPr lang="en-US" dirty="0">
              <a:cs typeface="Calibri" panose="020F0502020204030204"/>
            </a:endParaRPr>
          </a:p>
          <a:p>
            <a:pPr marL="86995" indent="-86995"/>
            <a:r>
              <a:rPr lang="en-US" b="1" dirty="0"/>
              <a:t>Costs Not in Scope:</a:t>
            </a:r>
            <a:endParaRPr lang="en-US" b="1" dirty="0">
              <a:cs typeface="Calibri" panose="020F0502020204030204"/>
            </a:endParaRPr>
          </a:p>
          <a:p>
            <a:pPr lvl="1"/>
            <a:r>
              <a:rPr lang="en-US" dirty="0"/>
              <a:t>Taxpayer-funded programs (unless those programs offset the costs of the above)</a:t>
            </a:r>
          </a:p>
          <a:p>
            <a:pPr lvl="1"/>
            <a:r>
              <a:rPr lang="en-US" dirty="0"/>
              <a:t>Private consumer costs of purchasing EVs</a:t>
            </a:r>
          </a:p>
          <a:p>
            <a:pPr lvl="1"/>
            <a:r>
              <a:rPr lang="en-US" dirty="0"/>
              <a:t>Private companies’ costs (other than those paid as C&amp;I consumer electric and gas bill)</a:t>
            </a:r>
          </a:p>
          <a:p>
            <a:pPr lvl="1"/>
            <a:r>
              <a:rPr lang="en-US" dirty="0"/>
              <a:t>Busing/public transport costs</a:t>
            </a:r>
          </a:p>
        </p:txBody>
      </p:sp>
      <p:sp>
        <p:nvSpPr>
          <p:cNvPr id="5" name="Text Placeholder 4"/>
          <p:cNvSpPr>
            <a:spLocks noGrp="1"/>
          </p:cNvSpPr>
          <p:nvPr>
            <p:ph type="body" sz="quarter" idx="19"/>
          </p:nvPr>
        </p:nvSpPr>
        <p:spPr/>
        <p:txBody>
          <a:bodyPr/>
          <a:lstStyle/>
          <a:p>
            <a:r>
              <a:rPr lang="en-US" dirty="0" smtClean="0"/>
              <a:t>overview</a:t>
            </a:r>
            <a:endParaRPr lang="en-US" dirty="0"/>
          </a:p>
        </p:txBody>
      </p:sp>
      <p:sp>
        <p:nvSpPr>
          <p:cNvPr id="6" name="Title 5"/>
          <p:cNvSpPr>
            <a:spLocks noGrp="1"/>
          </p:cNvSpPr>
          <p:nvPr>
            <p:ph type="title"/>
          </p:nvPr>
        </p:nvSpPr>
        <p:spPr>
          <a:xfrm>
            <a:off x="228601" y="491878"/>
            <a:ext cx="12192000" cy="555476"/>
          </a:xfrm>
        </p:spPr>
        <p:txBody>
          <a:bodyPr/>
          <a:lstStyle/>
          <a:p>
            <a:pPr algn="ctr"/>
            <a:r>
              <a:rPr lang="en-US" dirty="0" smtClean="0"/>
              <a:t>Illustrative Primary </a:t>
            </a:r>
            <a:r>
              <a:rPr lang="en-US" dirty="0"/>
              <a:t>Study Results: Total Energy Cost by Customer </a:t>
            </a:r>
            <a:r>
              <a:rPr lang="en-US" dirty="0" smtClean="0"/>
              <a:t>Segment (cont.)</a:t>
            </a:r>
            <a:endParaRPr lang="en-US" dirty="0"/>
          </a:p>
        </p:txBody>
      </p:sp>
      <p:sp>
        <p:nvSpPr>
          <p:cNvPr id="8" name="Text Placeholder 3"/>
          <p:cNvSpPr txBox="1">
            <a:spLocks/>
          </p:cNvSpPr>
          <p:nvPr/>
        </p:nvSpPr>
        <p:spPr>
          <a:xfrm>
            <a:off x="6548438" y="1187658"/>
            <a:ext cx="4880155" cy="801231"/>
          </a:xfrm>
          <a:prstGeom prst="rect">
            <a:avLst/>
          </a:prstGeom>
        </p:spPr>
        <p:txBody>
          <a:bodyPr vert="horz" lIns="0" tIns="182880" rIns="91440" bIns="45720" rtlCol="0">
            <a:noAutofit/>
          </a:bodyPr>
          <a:lst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4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0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7313" marR="0" lvl="0" indent="-87313" algn="ctr"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400" b="1" i="0" u="none" strike="noStrike" kern="1200" cap="none" spc="0" normalizeH="0" baseline="0" noProof="0">
                <a:ln>
                  <a:noFill/>
                </a:ln>
                <a:solidFill>
                  <a:srgbClr val="1B3D6F"/>
                </a:solidFill>
                <a:effectLst/>
                <a:uLnTx/>
                <a:uFillTx/>
                <a:latin typeface="Calibri" panose="020F0502020204030204"/>
                <a:ea typeface="+mn-ea"/>
                <a:cs typeface="+mn-cs"/>
              </a:rPr>
              <a:t>Illustration of Residential Customer Total Annual Energy Costs (not intended to reflect NJ EMP)</a:t>
            </a:r>
          </a:p>
        </p:txBody>
      </p:sp>
      <p:pic>
        <p:nvPicPr>
          <p:cNvPr id="9" name="Picture 8"/>
          <p:cNvPicPr>
            <a:picLocks noChangeAspect="1"/>
          </p:cNvPicPr>
          <p:nvPr/>
        </p:nvPicPr>
        <p:blipFill rotWithShape="1">
          <a:blip r:embed="rId2"/>
          <a:srcRect l="1936" t="3037" r="4072" b="3441"/>
          <a:stretch/>
        </p:blipFill>
        <p:spPr>
          <a:xfrm>
            <a:off x="6087979" y="2129481"/>
            <a:ext cx="5763126" cy="4219594"/>
          </a:xfrm>
          <a:prstGeom prst="rect">
            <a:avLst/>
          </a:prstGeom>
        </p:spPr>
      </p:pic>
    </p:spTree>
    <p:extLst>
      <p:ext uri="{BB962C8B-B14F-4D97-AF65-F5344CB8AC3E}">
        <p14:creationId xmlns:p14="http://schemas.microsoft.com/office/powerpoint/2010/main" val="2822971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15</a:t>
            </a:fld>
            <a:endParaRPr lang="en-US"/>
          </a:p>
        </p:txBody>
      </p:sp>
      <p:sp>
        <p:nvSpPr>
          <p:cNvPr id="4" name="Text Placeholder 3"/>
          <p:cNvSpPr>
            <a:spLocks noGrp="1"/>
          </p:cNvSpPr>
          <p:nvPr>
            <p:ph type="body" sz="quarter" idx="16"/>
          </p:nvPr>
        </p:nvSpPr>
        <p:spPr>
          <a:xfrm>
            <a:off x="605275" y="1176278"/>
            <a:ext cx="11164888" cy="4878515"/>
          </a:xfrm>
        </p:spPr>
        <p:txBody>
          <a:bodyPr vert="horz" lIns="0" tIns="182880" rIns="91440" bIns="45720" rtlCol="0" anchor="t">
            <a:noAutofit/>
          </a:bodyPr>
          <a:lstStyle/>
          <a:p>
            <a:pPr marL="0" indent="0">
              <a:buNone/>
            </a:pPr>
            <a:r>
              <a:rPr lang="en-US" sz="2200" dirty="0" smtClean="0"/>
              <a:t>For each of the “Current Policy Pathway”, EMP Achievement”, and “Ambitious Pathway” scenarios, we aim to answer the following questions:</a:t>
            </a:r>
          </a:p>
          <a:p>
            <a:pPr marL="568325" lvl="1" indent="-457200">
              <a:buFont typeface="+mj-lt"/>
              <a:buAutoNum type="arabicPeriod"/>
            </a:pPr>
            <a:r>
              <a:rPr lang="en-US" sz="2000" dirty="0" smtClean="0"/>
              <a:t>What are</a:t>
            </a:r>
            <a:r>
              <a:rPr lang="en-US" sz="2000" dirty="0">
                <a:solidFill>
                  <a:srgbClr val="FF0000"/>
                </a:solidFill>
              </a:rPr>
              <a:t> </a:t>
            </a:r>
            <a:r>
              <a:rPr lang="en-US" sz="2000" dirty="0"/>
              <a:t>the </a:t>
            </a:r>
            <a:r>
              <a:rPr lang="en-US" sz="2000" b="1" dirty="0"/>
              <a:t>expected total consumer energy costs </a:t>
            </a:r>
            <a:r>
              <a:rPr lang="en-US" sz="2000" b="1" dirty="0" smtClean="0"/>
              <a:t>as </a:t>
            </a:r>
            <a:r>
              <a:rPr lang="en-US" sz="2000" b="1" dirty="0"/>
              <a:t>of </a:t>
            </a:r>
            <a:r>
              <a:rPr lang="en-US" sz="2000" b="1" dirty="0" smtClean="0"/>
              <a:t>2030,</a:t>
            </a:r>
            <a:r>
              <a:rPr lang="en-US" sz="2000" dirty="0" smtClean="0"/>
              <a:t> </a:t>
            </a:r>
            <a:r>
              <a:rPr lang="en-US" sz="2000" dirty="0"/>
              <a:t>considering direct costs of </a:t>
            </a:r>
            <a:r>
              <a:rPr lang="en-US" sz="2000" dirty="0" smtClean="0"/>
              <a:t>clean </a:t>
            </a:r>
            <a:r>
              <a:rPr lang="en-US" sz="2000" dirty="0"/>
              <a:t>energy </a:t>
            </a:r>
            <a:r>
              <a:rPr lang="en-US" sz="2000" dirty="0" smtClean="0"/>
              <a:t>programs </a:t>
            </a:r>
            <a:r>
              <a:rPr lang="en-US" sz="2000" dirty="0"/>
              <a:t>and associated </a:t>
            </a:r>
            <a:r>
              <a:rPr lang="en-US" sz="2000" b="1" dirty="0"/>
              <a:t>changes to electricity and natural gas </a:t>
            </a:r>
            <a:r>
              <a:rPr lang="en-US" sz="2000" dirty="0"/>
              <a:t>rates to recover these costs? </a:t>
            </a:r>
            <a:endParaRPr lang="en-US" sz="2000" dirty="0" smtClean="0"/>
          </a:p>
          <a:p>
            <a:pPr marL="568325" lvl="1" indent="-457200">
              <a:buFont typeface="+mj-lt"/>
              <a:buAutoNum type="arabicPeriod"/>
            </a:pPr>
            <a:r>
              <a:rPr lang="en-US" sz="2000" dirty="0" smtClean="0"/>
              <a:t>What </a:t>
            </a:r>
            <a:r>
              <a:rPr lang="en-US" sz="2000" dirty="0"/>
              <a:t>are the </a:t>
            </a:r>
            <a:r>
              <a:rPr lang="en-US" sz="2000" b="1" dirty="0"/>
              <a:t>economic benefits and savings</a:t>
            </a:r>
            <a:r>
              <a:rPr lang="en-US" sz="2000" dirty="0"/>
              <a:t> to </a:t>
            </a:r>
            <a:r>
              <a:rPr lang="en-US" sz="2000" dirty="0" smtClean="0"/>
              <a:t>consumers, </a:t>
            </a:r>
            <a:r>
              <a:rPr lang="en-US" sz="2000" dirty="0"/>
              <a:t>such as through reduced gasoline, natural gas, and electricity consumption?  </a:t>
            </a:r>
            <a:endParaRPr lang="en-US" sz="2000" dirty="0">
              <a:cs typeface="Calibri"/>
            </a:endParaRPr>
          </a:p>
          <a:p>
            <a:pPr marL="568325" lvl="1" indent="-457200">
              <a:buFont typeface="+mj-lt"/>
              <a:buAutoNum type="arabicPeriod"/>
            </a:pPr>
            <a:r>
              <a:rPr lang="en-US" sz="2000" dirty="0" smtClean="0"/>
              <a:t>What </a:t>
            </a:r>
            <a:r>
              <a:rPr lang="en-US" sz="2000" dirty="0"/>
              <a:t>are the </a:t>
            </a:r>
            <a:r>
              <a:rPr lang="en-US" sz="2000" b="1" dirty="0"/>
              <a:t>net consumer costs</a:t>
            </a:r>
            <a:r>
              <a:rPr lang="en-US" sz="2000" dirty="0"/>
              <a:t> </a:t>
            </a:r>
            <a:r>
              <a:rPr lang="en-US" sz="2000" dirty="0" smtClean="0"/>
              <a:t>in the form of “total energy bills”, </a:t>
            </a:r>
            <a:r>
              <a:rPr lang="en-US" sz="2000" dirty="0"/>
              <a:t>when considering consumers’ total energy costs for all primary uses of energy (electricity, natural gas, and gasoline)? </a:t>
            </a:r>
            <a:endParaRPr lang="en-US" sz="2000" dirty="0" smtClean="0"/>
          </a:p>
          <a:p>
            <a:pPr marL="568325" lvl="1" indent="-457200">
              <a:buFont typeface="+mj-lt"/>
              <a:buAutoNum type="arabicPeriod"/>
            </a:pPr>
            <a:r>
              <a:rPr lang="en-US" sz="2000" dirty="0"/>
              <a:t>How might </a:t>
            </a:r>
            <a:r>
              <a:rPr lang="en-US" sz="2000" b="1" dirty="0"/>
              <a:t>each customer segment be impacted</a:t>
            </a:r>
            <a:r>
              <a:rPr lang="en-US" sz="2000" dirty="0"/>
              <a:t> under </a:t>
            </a:r>
            <a:r>
              <a:rPr lang="en-US" sz="2000" dirty="0" smtClean="0"/>
              <a:t>each of the model scenarios?</a:t>
            </a:r>
            <a:r>
              <a:rPr lang="en-US" sz="2000" dirty="0"/>
              <a:t>  Are low-income or any other customer segments at risk of disproportionate impacts associated with the incidence, timing, or details of any elements within the EMP</a:t>
            </a:r>
            <a:r>
              <a:rPr lang="en-US" sz="2000" dirty="0" smtClean="0"/>
              <a:t>?</a:t>
            </a:r>
            <a:endParaRPr lang="en-US" sz="1800" dirty="0">
              <a:cs typeface="Calibri"/>
            </a:endParaRPr>
          </a:p>
          <a:p>
            <a:pPr marL="454025" lvl="1" indent="-342900">
              <a:buFont typeface="+mj-lt"/>
              <a:buAutoNum type="arabicPeriod"/>
            </a:pPr>
            <a:r>
              <a:rPr lang="en-US" sz="2000" dirty="0"/>
              <a:t>How would consumer total energy costs be affected under</a:t>
            </a:r>
            <a:r>
              <a:rPr lang="en-US" sz="2000" b="1" dirty="0"/>
              <a:t> alternative pathways to meet the State’s solar targets </a:t>
            </a:r>
            <a:r>
              <a:rPr lang="en-US" sz="2000" dirty="0"/>
              <a:t>post 2027?  How will acceleration of targets for </a:t>
            </a:r>
            <a:r>
              <a:rPr lang="en-US" sz="2000" b="1" dirty="0" smtClean="0"/>
              <a:t>efficiency and electrification</a:t>
            </a:r>
            <a:r>
              <a:rPr lang="en-US" sz="2000" dirty="0" smtClean="0"/>
              <a:t> </a:t>
            </a:r>
            <a:r>
              <a:rPr lang="en-US" sz="2000" dirty="0"/>
              <a:t>achievement affect total consumer energy costs</a:t>
            </a:r>
            <a:r>
              <a:rPr lang="en-US" sz="2000" dirty="0" smtClean="0"/>
              <a:t>?</a:t>
            </a:r>
            <a:endParaRPr lang="en-US" sz="2000" dirty="0">
              <a:cs typeface="Calibri"/>
            </a:endParaRPr>
          </a:p>
        </p:txBody>
      </p:sp>
      <p:sp>
        <p:nvSpPr>
          <p:cNvPr id="5" name="Text Placeholder 4"/>
          <p:cNvSpPr>
            <a:spLocks noGrp="1"/>
          </p:cNvSpPr>
          <p:nvPr>
            <p:ph type="body" sz="quarter" idx="19"/>
          </p:nvPr>
        </p:nvSpPr>
        <p:spPr/>
        <p:txBody>
          <a:bodyPr/>
          <a:lstStyle/>
          <a:p>
            <a:r>
              <a:rPr lang="en-US"/>
              <a:t>overview</a:t>
            </a:r>
          </a:p>
        </p:txBody>
      </p:sp>
      <p:sp>
        <p:nvSpPr>
          <p:cNvPr id="6" name="Title 5"/>
          <p:cNvSpPr>
            <a:spLocks noGrp="1"/>
          </p:cNvSpPr>
          <p:nvPr>
            <p:ph type="title"/>
          </p:nvPr>
        </p:nvSpPr>
        <p:spPr/>
        <p:txBody>
          <a:bodyPr/>
          <a:lstStyle/>
          <a:p>
            <a:r>
              <a:rPr lang="en-US"/>
              <a:t>Primary Study Questions</a:t>
            </a:r>
          </a:p>
        </p:txBody>
      </p:sp>
    </p:spTree>
    <p:extLst>
      <p:ext uri="{BB962C8B-B14F-4D97-AF65-F5344CB8AC3E}">
        <p14:creationId xmlns:p14="http://schemas.microsoft.com/office/powerpoint/2010/main" val="16553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Analytical Approach</a:t>
            </a:r>
          </a:p>
        </p:txBody>
      </p:sp>
    </p:spTree>
    <p:extLst>
      <p:ext uri="{BB962C8B-B14F-4D97-AF65-F5344CB8AC3E}">
        <p14:creationId xmlns:p14="http://schemas.microsoft.com/office/powerpoint/2010/main" val="1623533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17</a:t>
            </a:fld>
            <a:endParaRPr lang="en-US"/>
          </a:p>
        </p:txBody>
      </p:sp>
      <p:sp>
        <p:nvSpPr>
          <p:cNvPr id="6" name="Title 5"/>
          <p:cNvSpPr>
            <a:spLocks noGrp="1"/>
          </p:cNvSpPr>
          <p:nvPr>
            <p:ph type="title"/>
          </p:nvPr>
        </p:nvSpPr>
        <p:spPr/>
        <p:txBody>
          <a:bodyPr/>
          <a:lstStyle/>
          <a:p>
            <a:r>
              <a:rPr lang="en-US"/>
              <a:t>Model Architecture</a:t>
            </a:r>
          </a:p>
        </p:txBody>
      </p:sp>
      <p:sp>
        <p:nvSpPr>
          <p:cNvPr id="11" name="TextBox 10"/>
          <p:cNvSpPr txBox="1"/>
          <p:nvPr/>
        </p:nvSpPr>
        <p:spPr>
          <a:xfrm>
            <a:off x="478882" y="1258746"/>
            <a:ext cx="1645920" cy="584775"/>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1: Define scenario inputs</a:t>
            </a:r>
          </a:p>
        </p:txBody>
      </p:sp>
      <p:cxnSp>
        <p:nvCxnSpPr>
          <p:cNvPr id="13" name="Straight Arrow Connector 12"/>
          <p:cNvCxnSpPr/>
          <p:nvPr/>
        </p:nvCxnSpPr>
        <p:spPr>
          <a:xfrm>
            <a:off x="2134172" y="138185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816161" y="138185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348586" y="1258746"/>
            <a:ext cx="1645920" cy="1077218"/>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2: Determine statewide energy demand</a:t>
            </a:r>
          </a:p>
        </p:txBody>
      </p:sp>
      <p:sp>
        <p:nvSpPr>
          <p:cNvPr id="33" name="TextBox 32"/>
          <p:cNvSpPr txBox="1"/>
          <p:nvPr/>
        </p:nvSpPr>
        <p:spPr>
          <a:xfrm>
            <a:off x="6037816" y="1247196"/>
            <a:ext cx="1645920" cy="830997"/>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4: Calculate statewide program costs</a:t>
            </a:r>
          </a:p>
        </p:txBody>
      </p:sp>
      <p:cxnSp>
        <p:nvCxnSpPr>
          <p:cNvPr id="34" name="Straight Arrow Connector 33"/>
          <p:cNvCxnSpPr/>
          <p:nvPr/>
        </p:nvCxnSpPr>
        <p:spPr>
          <a:xfrm>
            <a:off x="7679857" y="137451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889014" y="1247196"/>
            <a:ext cx="1645920" cy="830997"/>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dirty="0"/>
              <a:t>Step 5: Calculate rates for each utility</a:t>
            </a:r>
          </a:p>
        </p:txBody>
      </p:sp>
      <p:sp>
        <p:nvSpPr>
          <p:cNvPr id="36" name="TextBox 35"/>
          <p:cNvSpPr txBox="1"/>
          <p:nvPr/>
        </p:nvSpPr>
        <p:spPr>
          <a:xfrm>
            <a:off x="9720951" y="1247196"/>
            <a:ext cx="1645920" cy="830997"/>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6: Calculate consumer energy costs</a:t>
            </a:r>
          </a:p>
        </p:txBody>
      </p:sp>
      <p:cxnSp>
        <p:nvCxnSpPr>
          <p:cNvPr id="38" name="Straight Arrow Connector 37"/>
          <p:cNvCxnSpPr/>
          <p:nvPr/>
        </p:nvCxnSpPr>
        <p:spPr>
          <a:xfrm>
            <a:off x="9505392" y="138185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182739" y="1247196"/>
            <a:ext cx="1645920" cy="830997"/>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3: Determine residual supply</a:t>
            </a:r>
          </a:p>
        </p:txBody>
      </p:sp>
      <p:cxnSp>
        <p:nvCxnSpPr>
          <p:cNvPr id="40" name="Straight Arrow Connector 39"/>
          <p:cNvCxnSpPr/>
          <p:nvPr/>
        </p:nvCxnSpPr>
        <p:spPr>
          <a:xfrm>
            <a:off x="3958981" y="138185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8" name="Text Placeholder 4"/>
          <p:cNvSpPr>
            <a:spLocks noGrp="1"/>
          </p:cNvSpPr>
          <p:nvPr>
            <p:ph type="body" sz="quarter" idx="19"/>
          </p:nvPr>
        </p:nvSpPr>
        <p:spPr>
          <a:xfrm>
            <a:off x="508000" y="7549"/>
            <a:ext cx="6040438" cy="477054"/>
          </a:xfrm>
        </p:spPr>
        <p:txBody>
          <a:bodyPr/>
          <a:lstStyle/>
          <a:p>
            <a:r>
              <a:rPr lang="en-US"/>
              <a:t>approach</a:t>
            </a:r>
          </a:p>
        </p:txBody>
      </p:sp>
      <p:sp>
        <p:nvSpPr>
          <p:cNvPr id="23" name="Rectangle 22"/>
          <p:cNvSpPr/>
          <p:nvPr/>
        </p:nvSpPr>
        <p:spPr>
          <a:xfrm>
            <a:off x="2348586" y="2344656"/>
            <a:ext cx="1645920" cy="218349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endParaRPr lang="en-US"/>
          </a:p>
        </p:txBody>
      </p:sp>
      <p:sp>
        <p:nvSpPr>
          <p:cNvPr id="24" name="Rectangle 23"/>
          <p:cNvSpPr/>
          <p:nvPr/>
        </p:nvSpPr>
        <p:spPr>
          <a:xfrm>
            <a:off x="2412286" y="2395645"/>
            <a:ext cx="1508760" cy="101811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dirty="0">
                <a:solidFill>
                  <a:schemeClr val="accent1"/>
                </a:solidFill>
              </a:rPr>
              <a:t>Electricity Demand</a:t>
            </a:r>
          </a:p>
          <a:p>
            <a:pPr marL="171450" indent="-171450">
              <a:buFontTx/>
              <a:buChar char="-"/>
            </a:pPr>
            <a:r>
              <a:rPr lang="en-US" sz="1000" dirty="0">
                <a:solidFill>
                  <a:schemeClr val="tx1"/>
                </a:solidFill>
              </a:rPr>
              <a:t>Baseline demand </a:t>
            </a:r>
          </a:p>
          <a:p>
            <a:pPr marL="171450" indent="-171450">
              <a:buFontTx/>
              <a:buChar char="-"/>
            </a:pPr>
            <a:r>
              <a:rPr lang="en-US" sz="1000" dirty="0" smtClean="0">
                <a:solidFill>
                  <a:schemeClr val="tx1"/>
                </a:solidFill>
              </a:rPr>
              <a:t>Adjustment </a:t>
            </a:r>
            <a:r>
              <a:rPr lang="en-US" sz="1000" dirty="0">
                <a:solidFill>
                  <a:schemeClr val="tx1"/>
                </a:solidFill>
              </a:rPr>
              <a:t>due to </a:t>
            </a:r>
            <a:r>
              <a:rPr lang="en-US" sz="1000" dirty="0" smtClean="0">
                <a:solidFill>
                  <a:schemeClr val="tx1"/>
                </a:solidFill>
              </a:rPr>
              <a:t>EE</a:t>
            </a:r>
          </a:p>
          <a:p>
            <a:pPr marL="171450" indent="-171450">
              <a:buFontTx/>
              <a:buChar char="-"/>
            </a:pPr>
            <a:r>
              <a:rPr lang="en-US" sz="1000" dirty="0" smtClean="0">
                <a:solidFill>
                  <a:schemeClr val="tx1"/>
                </a:solidFill>
              </a:rPr>
              <a:t>Adjustment </a:t>
            </a:r>
            <a:r>
              <a:rPr lang="en-US" sz="1000" dirty="0">
                <a:solidFill>
                  <a:schemeClr val="tx1"/>
                </a:solidFill>
              </a:rPr>
              <a:t>due to transportation electrification </a:t>
            </a:r>
          </a:p>
          <a:p>
            <a:pPr marL="171450" indent="-171450">
              <a:buFontTx/>
              <a:buChar char="-"/>
            </a:pPr>
            <a:endParaRPr lang="en-US" sz="1000" dirty="0">
              <a:solidFill>
                <a:schemeClr val="tx1"/>
              </a:solidFill>
            </a:endParaRPr>
          </a:p>
        </p:txBody>
      </p:sp>
      <p:sp>
        <p:nvSpPr>
          <p:cNvPr id="25" name="Rectangle 24"/>
          <p:cNvSpPr/>
          <p:nvPr/>
        </p:nvSpPr>
        <p:spPr>
          <a:xfrm>
            <a:off x="4241316" y="2132808"/>
            <a:ext cx="1508760" cy="105656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t"/>
          <a:lstStyle/>
          <a:p>
            <a:r>
              <a:rPr lang="en-US" sz="1000" b="1" dirty="0">
                <a:solidFill>
                  <a:schemeClr val="accent1"/>
                </a:solidFill>
              </a:rPr>
              <a:t>Supply </a:t>
            </a:r>
          </a:p>
          <a:p>
            <a:pPr marL="171450" indent="-171450">
              <a:buFont typeface="Arial"/>
              <a:buChar char="•"/>
            </a:pPr>
            <a:r>
              <a:rPr lang="en-US" sz="1000" dirty="0" smtClean="0">
                <a:solidFill>
                  <a:schemeClr val="tx1"/>
                </a:solidFill>
              </a:rPr>
              <a:t>Solve </a:t>
            </a:r>
            <a:r>
              <a:rPr lang="en-US" sz="1000" dirty="0">
                <a:solidFill>
                  <a:schemeClr val="tx1"/>
                </a:solidFill>
              </a:rPr>
              <a:t>for residual class I RECs after solar and OSW; and non-renewable generation.</a:t>
            </a:r>
            <a:endParaRPr lang="en-US" sz="1000" dirty="0">
              <a:solidFill>
                <a:schemeClr val="tx1"/>
              </a:solidFill>
              <a:cs typeface="Calibri"/>
            </a:endParaRPr>
          </a:p>
        </p:txBody>
      </p:sp>
      <p:sp>
        <p:nvSpPr>
          <p:cNvPr id="26" name="TextBox 25"/>
          <p:cNvSpPr txBox="1"/>
          <p:nvPr/>
        </p:nvSpPr>
        <p:spPr>
          <a:xfrm>
            <a:off x="630635" y="4910856"/>
            <a:ext cx="1352651" cy="40011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dirty="0">
                <a:solidFill>
                  <a:schemeClr val="tx1"/>
                </a:solidFill>
              </a:rPr>
              <a:t>Targets for </a:t>
            </a:r>
            <a:r>
              <a:rPr lang="en-US" sz="1000" dirty="0" smtClean="0">
                <a:solidFill>
                  <a:schemeClr val="tx1"/>
                </a:solidFill>
              </a:rPr>
              <a:t>quantities of renewables </a:t>
            </a:r>
            <a:endParaRPr lang="en-US" sz="1000" dirty="0">
              <a:solidFill>
                <a:schemeClr val="tx1"/>
              </a:solidFill>
            </a:endParaRPr>
          </a:p>
        </p:txBody>
      </p:sp>
      <p:sp>
        <p:nvSpPr>
          <p:cNvPr id="28" name="TextBox 27"/>
          <p:cNvSpPr txBox="1"/>
          <p:nvPr/>
        </p:nvSpPr>
        <p:spPr>
          <a:xfrm>
            <a:off x="620385" y="3880503"/>
            <a:ext cx="1372271" cy="707886"/>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dirty="0">
                <a:solidFill>
                  <a:schemeClr val="tx1"/>
                </a:solidFill>
              </a:rPr>
              <a:t>Technology efficiencies (for EVs, heat pumps, and incumbent tech.)</a:t>
            </a:r>
          </a:p>
        </p:txBody>
      </p:sp>
      <p:sp>
        <p:nvSpPr>
          <p:cNvPr id="30" name="Rectangle 29"/>
          <p:cNvSpPr/>
          <p:nvPr/>
        </p:nvSpPr>
        <p:spPr>
          <a:xfrm>
            <a:off x="477192" y="1849356"/>
            <a:ext cx="1647258" cy="476963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endParaRPr lang="en-US"/>
          </a:p>
        </p:txBody>
      </p:sp>
      <p:sp>
        <p:nvSpPr>
          <p:cNvPr id="32" name="TextBox 31"/>
          <p:cNvSpPr txBox="1"/>
          <p:nvPr/>
        </p:nvSpPr>
        <p:spPr>
          <a:xfrm>
            <a:off x="635332" y="2099364"/>
            <a:ext cx="1362019" cy="553998"/>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dirty="0">
                <a:solidFill>
                  <a:schemeClr val="tx1"/>
                </a:solidFill>
              </a:rPr>
              <a:t>Energy efficiency targets for electric and gas utilities</a:t>
            </a:r>
          </a:p>
        </p:txBody>
      </p:sp>
      <p:sp>
        <p:nvSpPr>
          <p:cNvPr id="41" name="Rectangle 40"/>
          <p:cNvSpPr/>
          <p:nvPr/>
        </p:nvSpPr>
        <p:spPr>
          <a:xfrm>
            <a:off x="535218" y="1913689"/>
            <a:ext cx="1539174" cy="272659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a:solidFill>
                  <a:schemeClr val="accent1"/>
                </a:solidFill>
              </a:rPr>
              <a:t>Demand</a:t>
            </a:r>
            <a:endParaRPr lang="en-US" sz="1000">
              <a:solidFill>
                <a:schemeClr val="tx1"/>
              </a:solidFill>
            </a:endParaRPr>
          </a:p>
        </p:txBody>
      </p:sp>
      <p:sp>
        <p:nvSpPr>
          <p:cNvPr id="42" name="Rectangle 41"/>
          <p:cNvSpPr/>
          <p:nvPr/>
        </p:nvSpPr>
        <p:spPr>
          <a:xfrm>
            <a:off x="535814" y="4700180"/>
            <a:ext cx="1539175" cy="185053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dirty="0">
                <a:solidFill>
                  <a:schemeClr val="accent1"/>
                </a:solidFill>
              </a:rPr>
              <a:t>Supply</a:t>
            </a:r>
            <a:endParaRPr lang="en-US" sz="1000" dirty="0">
              <a:solidFill>
                <a:schemeClr val="tx1"/>
              </a:solidFill>
            </a:endParaRPr>
          </a:p>
        </p:txBody>
      </p:sp>
      <p:sp>
        <p:nvSpPr>
          <p:cNvPr id="45" name="TextBox 44"/>
          <p:cNvSpPr txBox="1"/>
          <p:nvPr/>
        </p:nvSpPr>
        <p:spPr>
          <a:xfrm>
            <a:off x="630634" y="5352509"/>
            <a:ext cx="1352651" cy="251294"/>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a:solidFill>
                  <a:schemeClr val="tx1"/>
                </a:solidFill>
              </a:rPr>
              <a:t>Prices for renewables</a:t>
            </a:r>
          </a:p>
        </p:txBody>
      </p:sp>
      <p:sp>
        <p:nvSpPr>
          <p:cNvPr id="46" name="TextBox 45"/>
          <p:cNvSpPr txBox="1"/>
          <p:nvPr/>
        </p:nvSpPr>
        <p:spPr>
          <a:xfrm>
            <a:off x="630635" y="2686015"/>
            <a:ext cx="1362021" cy="553998"/>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dirty="0">
                <a:solidFill>
                  <a:schemeClr val="tx1"/>
                </a:solidFill>
              </a:rPr>
              <a:t>Transportation electrification assumptions</a:t>
            </a:r>
          </a:p>
        </p:txBody>
      </p:sp>
      <p:sp>
        <p:nvSpPr>
          <p:cNvPr id="47" name="Rectangle 46"/>
          <p:cNvSpPr/>
          <p:nvPr/>
        </p:nvSpPr>
        <p:spPr>
          <a:xfrm>
            <a:off x="7966738" y="2900126"/>
            <a:ext cx="1490472" cy="137024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dirty="0">
                <a:solidFill>
                  <a:schemeClr val="accent1"/>
                </a:solidFill>
              </a:rPr>
              <a:t>Electricity</a:t>
            </a:r>
            <a:r>
              <a:rPr lang="en-US" sz="1000" b="1">
                <a:solidFill>
                  <a:schemeClr val="accent1"/>
                </a:solidFill>
              </a:rPr>
              <a:t> and Gas </a:t>
            </a:r>
            <a:r>
              <a:rPr lang="en-US" sz="1000" b="1" dirty="0">
                <a:solidFill>
                  <a:schemeClr val="accent1"/>
                </a:solidFill>
              </a:rPr>
              <a:t>Rates</a:t>
            </a:r>
          </a:p>
          <a:p>
            <a:pPr marL="171450" indent="-171450">
              <a:buFontTx/>
              <a:buChar char="-"/>
            </a:pPr>
            <a:r>
              <a:rPr lang="en-US" sz="1000" dirty="0">
                <a:solidFill>
                  <a:schemeClr val="tx1"/>
                </a:solidFill>
              </a:rPr>
              <a:t>Obtain baseline revenue in a recent year</a:t>
            </a:r>
          </a:p>
          <a:p>
            <a:pPr marL="171450" indent="-171450">
              <a:buFontTx/>
              <a:buChar char="-"/>
            </a:pPr>
            <a:r>
              <a:rPr lang="en-US" sz="1000" dirty="0">
                <a:solidFill>
                  <a:schemeClr val="tx1"/>
                </a:solidFill>
              </a:rPr>
              <a:t>Calculate distribution rates in 2030</a:t>
            </a:r>
          </a:p>
          <a:p>
            <a:pPr marL="171450" indent="-171450">
              <a:buFontTx/>
              <a:buChar char="-"/>
            </a:pPr>
            <a:r>
              <a:rPr lang="en-US" sz="1000" dirty="0">
                <a:solidFill>
                  <a:schemeClr val="tx1"/>
                </a:solidFill>
              </a:rPr>
              <a:t>Allocate EMP costs to delivery surcharges</a:t>
            </a:r>
          </a:p>
        </p:txBody>
      </p:sp>
      <p:grpSp>
        <p:nvGrpSpPr>
          <p:cNvPr id="49" name="Group 48"/>
          <p:cNvGrpSpPr/>
          <p:nvPr/>
        </p:nvGrpSpPr>
        <p:grpSpPr>
          <a:xfrm>
            <a:off x="6037816" y="2076602"/>
            <a:ext cx="1642041" cy="2311940"/>
            <a:chOff x="4050352" y="718459"/>
            <a:chExt cx="2536031" cy="1651618"/>
          </a:xfrm>
        </p:grpSpPr>
        <p:sp>
          <p:nvSpPr>
            <p:cNvPr id="50" name="Rectangle 49"/>
            <p:cNvSpPr/>
            <p:nvPr/>
          </p:nvSpPr>
          <p:spPr>
            <a:xfrm>
              <a:off x="4050352" y="718459"/>
              <a:ext cx="2536031" cy="16516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endParaRPr lang="en-US"/>
            </a:p>
          </p:txBody>
        </p:sp>
        <p:sp>
          <p:nvSpPr>
            <p:cNvPr id="51" name="Rectangle 50"/>
            <p:cNvSpPr/>
            <p:nvPr/>
          </p:nvSpPr>
          <p:spPr>
            <a:xfrm>
              <a:off x="4165715" y="766466"/>
              <a:ext cx="2305304" cy="103678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a:solidFill>
                    <a:schemeClr val="accent1"/>
                  </a:solidFill>
                </a:rPr>
                <a:t>Electricity Costs </a:t>
              </a:r>
            </a:p>
            <a:p>
              <a:pPr marL="171450" indent="-171450">
                <a:buFontTx/>
                <a:buChar char="-"/>
              </a:pPr>
              <a:r>
                <a:rPr lang="en-US" sz="1000">
                  <a:solidFill>
                    <a:schemeClr val="tx1"/>
                  </a:solidFill>
                </a:rPr>
                <a:t>Solar</a:t>
              </a:r>
            </a:p>
            <a:p>
              <a:pPr marL="171450" indent="-171450">
                <a:buFontTx/>
                <a:buChar char="-"/>
              </a:pPr>
              <a:r>
                <a:rPr lang="en-US" sz="1000">
                  <a:solidFill>
                    <a:schemeClr val="tx1"/>
                  </a:solidFill>
                </a:rPr>
                <a:t>Storage</a:t>
              </a:r>
            </a:p>
            <a:p>
              <a:pPr marL="171450" indent="-171450">
                <a:buFontTx/>
                <a:buChar char="-"/>
              </a:pPr>
              <a:r>
                <a:rPr lang="en-US" sz="1000">
                  <a:solidFill>
                    <a:schemeClr val="tx1"/>
                  </a:solidFill>
                </a:rPr>
                <a:t>Offshore wind</a:t>
              </a:r>
            </a:p>
            <a:p>
              <a:pPr marL="171450" indent="-171450">
                <a:buFontTx/>
                <a:buChar char="-"/>
              </a:pPr>
              <a:r>
                <a:rPr lang="en-US" sz="1000">
                  <a:solidFill>
                    <a:schemeClr val="tx1"/>
                  </a:solidFill>
                </a:rPr>
                <a:t>Nuclear</a:t>
              </a:r>
            </a:p>
            <a:p>
              <a:pPr marL="171450" indent="-171450">
                <a:buFontTx/>
                <a:buChar char="-"/>
              </a:pPr>
              <a:r>
                <a:rPr lang="en-US" sz="1000">
                  <a:solidFill>
                    <a:schemeClr val="tx1"/>
                  </a:solidFill>
                </a:rPr>
                <a:t>NJCEP</a:t>
              </a:r>
            </a:p>
            <a:p>
              <a:pPr marL="171450" indent="-171450">
                <a:buFontTx/>
                <a:buChar char="-"/>
              </a:pPr>
              <a:r>
                <a:rPr lang="en-US" sz="1000">
                  <a:solidFill>
                    <a:schemeClr val="tx1"/>
                  </a:solidFill>
                </a:rPr>
                <a:t>Utility-run EE and EV programs</a:t>
              </a:r>
            </a:p>
            <a:p>
              <a:pPr marL="171450" indent="-171450">
                <a:buFontTx/>
                <a:buChar char="-"/>
              </a:pPr>
              <a:r>
                <a:rPr lang="en-US" sz="1000">
                  <a:solidFill>
                    <a:schemeClr val="tx1"/>
                  </a:solidFill>
                </a:rPr>
                <a:t>Other Class I RECs</a:t>
              </a:r>
            </a:p>
            <a:p>
              <a:endParaRPr lang="en-US" sz="1000">
                <a:solidFill>
                  <a:schemeClr val="tx1"/>
                </a:solidFill>
              </a:endParaRPr>
            </a:p>
          </p:txBody>
        </p:sp>
        <p:sp>
          <p:nvSpPr>
            <p:cNvPr id="52" name="Rectangle 51"/>
            <p:cNvSpPr/>
            <p:nvPr/>
          </p:nvSpPr>
          <p:spPr>
            <a:xfrm>
              <a:off x="4165714" y="1840674"/>
              <a:ext cx="2305304" cy="49036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a:solidFill>
                    <a:schemeClr val="accent1"/>
                  </a:solidFill>
                </a:rPr>
                <a:t>Natural Gas Costs</a:t>
              </a:r>
              <a:endParaRPr lang="en-US" sz="1000">
                <a:solidFill>
                  <a:schemeClr val="accent1"/>
                </a:solidFill>
              </a:endParaRPr>
            </a:p>
            <a:p>
              <a:pPr marL="171450" indent="-171450">
                <a:buFontTx/>
                <a:buChar char="-"/>
              </a:pPr>
              <a:r>
                <a:rPr lang="en-US" sz="1000">
                  <a:solidFill>
                    <a:schemeClr val="tx1"/>
                  </a:solidFill>
                </a:rPr>
                <a:t>NJCEP costs</a:t>
              </a:r>
            </a:p>
            <a:p>
              <a:pPr marL="171450" indent="-171450">
                <a:buFontTx/>
                <a:buChar char="-"/>
              </a:pPr>
              <a:r>
                <a:rPr lang="en-US" sz="1000">
                  <a:solidFill>
                    <a:schemeClr val="tx1"/>
                  </a:solidFill>
                </a:rPr>
                <a:t>Utility-run EE programs</a:t>
              </a:r>
            </a:p>
          </p:txBody>
        </p:sp>
      </p:grpSp>
      <p:sp>
        <p:nvSpPr>
          <p:cNvPr id="53" name="Rectangle 52"/>
          <p:cNvSpPr/>
          <p:nvPr/>
        </p:nvSpPr>
        <p:spPr>
          <a:xfrm>
            <a:off x="7889015" y="2081647"/>
            <a:ext cx="1645920" cy="225061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endParaRPr lang="en-US"/>
          </a:p>
        </p:txBody>
      </p:sp>
      <p:grpSp>
        <p:nvGrpSpPr>
          <p:cNvPr id="58" name="Group 57"/>
          <p:cNvGrpSpPr/>
          <p:nvPr/>
        </p:nvGrpSpPr>
        <p:grpSpPr>
          <a:xfrm>
            <a:off x="9725357" y="2039014"/>
            <a:ext cx="1645920" cy="2826659"/>
            <a:chOff x="4072461" y="718458"/>
            <a:chExt cx="2513922" cy="2447336"/>
          </a:xfrm>
        </p:grpSpPr>
        <p:sp>
          <p:nvSpPr>
            <p:cNvPr id="59" name="Rectangle 58"/>
            <p:cNvSpPr/>
            <p:nvPr/>
          </p:nvSpPr>
          <p:spPr>
            <a:xfrm>
              <a:off x="4072461" y="718458"/>
              <a:ext cx="2513922" cy="244733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endParaRPr lang="en-US"/>
            </a:p>
          </p:txBody>
        </p:sp>
        <p:sp>
          <p:nvSpPr>
            <p:cNvPr id="60" name="Rectangle 59"/>
            <p:cNvSpPr/>
            <p:nvPr/>
          </p:nvSpPr>
          <p:spPr>
            <a:xfrm>
              <a:off x="4165714" y="1470400"/>
              <a:ext cx="2319229" cy="98874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dirty="0">
                  <a:solidFill>
                    <a:schemeClr val="accent1"/>
                  </a:solidFill>
                </a:rPr>
                <a:t>Residential </a:t>
              </a:r>
            </a:p>
            <a:p>
              <a:pPr marL="171450" indent="-171450">
                <a:buFontTx/>
                <a:buChar char="-"/>
              </a:pPr>
              <a:r>
                <a:rPr lang="en-US" sz="1000" dirty="0">
                  <a:solidFill>
                    <a:schemeClr val="tx1"/>
                  </a:solidFill>
                </a:rPr>
                <a:t>Utility bills based on residential rates and use per customer</a:t>
              </a:r>
            </a:p>
            <a:p>
              <a:pPr marL="171450" indent="-171450">
                <a:buFontTx/>
                <a:buChar char="-"/>
              </a:pPr>
              <a:r>
                <a:rPr lang="en-US" sz="1000" dirty="0">
                  <a:solidFill>
                    <a:schemeClr val="tx1"/>
                  </a:solidFill>
                </a:rPr>
                <a:t>Transportation: EV or conventional vehicle operation costs</a:t>
              </a:r>
            </a:p>
          </p:txBody>
        </p:sp>
      </p:grpSp>
      <p:cxnSp>
        <p:nvCxnSpPr>
          <p:cNvPr id="61" name="Straight Arrow Connector 60"/>
          <p:cNvCxnSpPr>
            <a:cxnSpLocks/>
            <a:endCxn id="62" idx="0"/>
          </p:cNvCxnSpPr>
          <p:nvPr/>
        </p:nvCxnSpPr>
        <p:spPr>
          <a:xfrm flipH="1">
            <a:off x="10546114" y="4865673"/>
            <a:ext cx="2203" cy="59483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9727047" y="5460507"/>
            <a:ext cx="1638134" cy="68307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000" b="1">
                <a:solidFill>
                  <a:schemeClr val="tx1"/>
                </a:solidFill>
              </a:rPr>
              <a:t>Total Energy Costs</a:t>
            </a:r>
          </a:p>
          <a:p>
            <a:pPr marL="171450" indent="-171450">
              <a:buFontTx/>
              <a:buChar char="-"/>
            </a:pPr>
            <a:r>
              <a:rPr lang="en-US" sz="1000" b="1">
                <a:solidFill>
                  <a:schemeClr val="tx1"/>
                </a:solidFill>
              </a:rPr>
              <a:t>by Customer Class</a:t>
            </a:r>
          </a:p>
          <a:p>
            <a:pPr marL="171450" indent="-171450">
              <a:buFontTx/>
              <a:buChar char="-"/>
            </a:pPr>
            <a:r>
              <a:rPr lang="en-US" sz="1000" b="1">
                <a:solidFill>
                  <a:schemeClr val="tx1"/>
                </a:solidFill>
              </a:rPr>
              <a:t>by Utility </a:t>
            </a:r>
          </a:p>
          <a:p>
            <a:pPr marL="171450" indent="-171450">
              <a:buFontTx/>
              <a:buChar char="-"/>
            </a:pPr>
            <a:r>
              <a:rPr lang="en-US" sz="1000" b="1">
                <a:solidFill>
                  <a:schemeClr val="tx1"/>
                </a:solidFill>
              </a:rPr>
              <a:t>by Scenario</a:t>
            </a:r>
          </a:p>
        </p:txBody>
      </p:sp>
      <p:sp>
        <p:nvSpPr>
          <p:cNvPr id="63" name="Rectangle 62"/>
          <p:cNvSpPr/>
          <p:nvPr/>
        </p:nvSpPr>
        <p:spPr>
          <a:xfrm>
            <a:off x="9786412" y="4104271"/>
            <a:ext cx="1522132" cy="6641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a:solidFill>
                  <a:schemeClr val="accent1"/>
                </a:solidFill>
              </a:rPr>
              <a:t>Small and Large C&amp;I </a:t>
            </a:r>
          </a:p>
          <a:p>
            <a:pPr marL="171450" indent="-171450">
              <a:buFontTx/>
              <a:buChar char="-"/>
            </a:pPr>
            <a:r>
              <a:rPr lang="en-US" sz="1000">
                <a:solidFill>
                  <a:schemeClr val="tx1"/>
                </a:solidFill>
              </a:rPr>
              <a:t>Utility bills based on C&amp;I rates and use per customer</a:t>
            </a:r>
          </a:p>
        </p:txBody>
      </p:sp>
      <p:sp>
        <p:nvSpPr>
          <p:cNvPr id="65" name="TextBox 64"/>
          <p:cNvSpPr txBox="1"/>
          <p:nvPr/>
        </p:nvSpPr>
        <p:spPr>
          <a:xfrm>
            <a:off x="630633" y="5651899"/>
            <a:ext cx="1352651" cy="246221"/>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a:solidFill>
                  <a:schemeClr val="tx1"/>
                </a:solidFill>
              </a:rPr>
              <a:t>Gasoline prices </a:t>
            </a:r>
          </a:p>
        </p:txBody>
      </p:sp>
      <p:sp>
        <p:nvSpPr>
          <p:cNvPr id="66" name="Rectangle 65"/>
          <p:cNvSpPr/>
          <p:nvPr/>
        </p:nvSpPr>
        <p:spPr>
          <a:xfrm>
            <a:off x="7966738" y="2144185"/>
            <a:ext cx="1490472" cy="69496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a:solidFill>
                  <a:schemeClr val="accent1"/>
                </a:solidFill>
              </a:rPr>
              <a:t>Costs per Utility</a:t>
            </a:r>
          </a:p>
          <a:p>
            <a:pPr marL="171450" indent="-171450">
              <a:buFontTx/>
              <a:buChar char="-"/>
            </a:pPr>
            <a:r>
              <a:rPr lang="en-US" sz="1000">
                <a:solidFill>
                  <a:schemeClr val="tx1"/>
                </a:solidFill>
              </a:rPr>
              <a:t>Allocate costs to utilities based on sales </a:t>
            </a:r>
          </a:p>
          <a:p>
            <a:pPr marL="171450" indent="-171450">
              <a:buFontTx/>
              <a:buChar char="-"/>
            </a:pPr>
            <a:endParaRPr lang="en-US" sz="1000">
              <a:solidFill>
                <a:schemeClr val="tx1"/>
              </a:solidFill>
            </a:endParaRPr>
          </a:p>
        </p:txBody>
      </p:sp>
      <p:sp>
        <p:nvSpPr>
          <p:cNvPr id="69" name="Rectangle 68"/>
          <p:cNvSpPr/>
          <p:nvPr/>
        </p:nvSpPr>
        <p:spPr>
          <a:xfrm>
            <a:off x="2421059" y="3464477"/>
            <a:ext cx="1508760" cy="10150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91440" tIns="45720" rIns="91440" bIns="45720" rtlCol="0" anchor="t"/>
          <a:lstStyle/>
          <a:p>
            <a:r>
              <a:rPr lang="en-US" sz="1000" b="1" dirty="0">
                <a:solidFill>
                  <a:schemeClr val="tx2"/>
                </a:solidFill>
              </a:rPr>
              <a:t>Natural</a:t>
            </a:r>
            <a:r>
              <a:rPr lang="en-US" sz="1000" b="1" dirty="0">
                <a:solidFill>
                  <a:srgbClr val="FF0000"/>
                </a:solidFill>
              </a:rPr>
              <a:t> </a:t>
            </a:r>
            <a:r>
              <a:rPr lang="en-US" sz="1000" b="1" dirty="0">
                <a:solidFill>
                  <a:schemeClr val="accent1"/>
                </a:solidFill>
              </a:rPr>
              <a:t>Gas Demand</a:t>
            </a:r>
          </a:p>
          <a:p>
            <a:pPr marL="171450" indent="-171450">
              <a:buFontTx/>
              <a:buChar char="-"/>
            </a:pPr>
            <a:r>
              <a:rPr lang="en-US" sz="1000" dirty="0">
                <a:solidFill>
                  <a:schemeClr val="tx1"/>
                </a:solidFill>
              </a:rPr>
              <a:t>Baseline demand </a:t>
            </a:r>
            <a:endParaRPr lang="en-US" sz="1000" dirty="0">
              <a:solidFill>
                <a:schemeClr val="tx1"/>
              </a:solidFill>
              <a:cs typeface="Calibri"/>
            </a:endParaRPr>
          </a:p>
          <a:p>
            <a:pPr marL="171450" indent="-171450">
              <a:buFontTx/>
              <a:buChar char="-"/>
            </a:pPr>
            <a:r>
              <a:rPr lang="en-US" sz="1000" dirty="0" smtClean="0">
                <a:solidFill>
                  <a:schemeClr val="tx1"/>
                </a:solidFill>
              </a:rPr>
              <a:t>Adjustment </a:t>
            </a:r>
            <a:r>
              <a:rPr lang="en-US" sz="1000" dirty="0">
                <a:solidFill>
                  <a:schemeClr val="tx1"/>
                </a:solidFill>
              </a:rPr>
              <a:t>due to </a:t>
            </a:r>
            <a:r>
              <a:rPr lang="en-US" sz="1000" dirty="0" smtClean="0">
                <a:solidFill>
                  <a:schemeClr val="tx1"/>
                </a:solidFill>
              </a:rPr>
              <a:t>EE</a:t>
            </a:r>
          </a:p>
          <a:p>
            <a:pPr marL="171450" indent="-171450">
              <a:buFontTx/>
              <a:buChar char="-"/>
            </a:pPr>
            <a:r>
              <a:rPr lang="en-US" sz="1000" dirty="0" smtClean="0">
                <a:solidFill>
                  <a:schemeClr val="tx1"/>
                </a:solidFill>
              </a:rPr>
              <a:t>Adjustment due to building </a:t>
            </a:r>
            <a:r>
              <a:rPr lang="en-US" sz="1000" dirty="0" err="1" smtClean="0">
                <a:solidFill>
                  <a:schemeClr val="tx1"/>
                </a:solidFill>
              </a:rPr>
              <a:t>decarbonization</a:t>
            </a:r>
            <a:endParaRPr lang="en-US" sz="1000" dirty="0" smtClean="0">
              <a:solidFill>
                <a:schemeClr val="tx1"/>
              </a:solidFill>
            </a:endParaRPr>
          </a:p>
          <a:p>
            <a:pPr marL="171450" indent="-171450">
              <a:buFontTx/>
              <a:buChar char="-"/>
            </a:pPr>
            <a:endParaRPr lang="en-US" sz="1000" dirty="0" smtClean="0">
              <a:solidFill>
                <a:schemeClr val="tx1"/>
              </a:solidFill>
            </a:endParaRPr>
          </a:p>
          <a:p>
            <a:endParaRPr lang="en-US" sz="1000" dirty="0">
              <a:solidFill>
                <a:schemeClr val="tx1"/>
              </a:solidFill>
              <a:cs typeface="Calibri"/>
            </a:endParaRPr>
          </a:p>
        </p:txBody>
      </p:sp>
      <p:sp>
        <p:nvSpPr>
          <p:cNvPr id="71" name="Rectangle 70"/>
          <p:cNvSpPr/>
          <p:nvPr/>
        </p:nvSpPr>
        <p:spPr>
          <a:xfrm>
            <a:off x="4182206" y="2085576"/>
            <a:ext cx="1643020" cy="115443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endParaRPr lang="en-US"/>
          </a:p>
        </p:txBody>
      </p:sp>
      <p:cxnSp>
        <p:nvCxnSpPr>
          <p:cNvPr id="72" name="Straight Arrow Connector 71"/>
          <p:cNvCxnSpPr>
            <a:endCxn id="53" idx="2"/>
          </p:cNvCxnSpPr>
          <p:nvPr/>
        </p:nvCxnSpPr>
        <p:spPr>
          <a:xfrm flipV="1">
            <a:off x="8708492" y="4332259"/>
            <a:ext cx="3483" cy="59291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9786664" y="2143437"/>
            <a:ext cx="1519293" cy="6988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000" b="1" dirty="0">
                <a:solidFill>
                  <a:schemeClr val="accent1"/>
                </a:solidFill>
              </a:rPr>
              <a:t>Customer </a:t>
            </a:r>
            <a:r>
              <a:rPr lang="en-US" sz="1000" b="1" dirty="0" smtClean="0">
                <a:solidFill>
                  <a:schemeClr val="accent1"/>
                </a:solidFill>
              </a:rPr>
              <a:t>Profiles</a:t>
            </a:r>
            <a:endParaRPr lang="en-US" sz="1000" b="1" dirty="0">
              <a:solidFill>
                <a:schemeClr val="accent1"/>
              </a:solidFill>
            </a:endParaRPr>
          </a:p>
          <a:p>
            <a:pPr marL="171450" indent="-171450">
              <a:buFontTx/>
              <a:buChar char="-"/>
            </a:pPr>
            <a:r>
              <a:rPr lang="en-US" sz="1000" dirty="0">
                <a:solidFill>
                  <a:schemeClr val="tx1"/>
                </a:solidFill>
              </a:rPr>
              <a:t>Create different types of residential and C&amp;I customer profiles</a:t>
            </a:r>
          </a:p>
        </p:txBody>
      </p:sp>
      <p:sp>
        <p:nvSpPr>
          <p:cNvPr id="78" name="TextBox 77"/>
          <p:cNvSpPr txBox="1"/>
          <p:nvPr/>
        </p:nvSpPr>
        <p:spPr>
          <a:xfrm>
            <a:off x="7992952" y="4888427"/>
            <a:ext cx="1536452" cy="40011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a:solidFill>
                  <a:schemeClr val="tx1"/>
                </a:solidFill>
              </a:rPr>
              <a:t>Utility sales by customer class</a:t>
            </a:r>
          </a:p>
        </p:txBody>
      </p:sp>
      <p:sp>
        <p:nvSpPr>
          <p:cNvPr id="79" name="TextBox 78"/>
          <p:cNvSpPr txBox="1"/>
          <p:nvPr/>
        </p:nvSpPr>
        <p:spPr>
          <a:xfrm>
            <a:off x="7992952" y="5322096"/>
            <a:ext cx="1536452" cy="40011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dirty="0">
                <a:solidFill>
                  <a:schemeClr val="tx1"/>
                </a:solidFill>
              </a:rPr>
              <a:t>Utility revenue </a:t>
            </a:r>
            <a:r>
              <a:rPr lang="en-US" sz="1000" dirty="0" smtClean="0">
                <a:solidFill>
                  <a:schemeClr val="tx1"/>
                </a:solidFill>
              </a:rPr>
              <a:t>required </a:t>
            </a:r>
            <a:r>
              <a:rPr lang="en-US" sz="1000" dirty="0">
                <a:solidFill>
                  <a:schemeClr val="tx1"/>
                </a:solidFill>
              </a:rPr>
              <a:t>by customer class</a:t>
            </a:r>
          </a:p>
        </p:txBody>
      </p:sp>
      <p:sp>
        <p:nvSpPr>
          <p:cNvPr id="80" name="TextBox 79"/>
          <p:cNvSpPr txBox="1"/>
          <p:nvPr/>
        </p:nvSpPr>
        <p:spPr>
          <a:xfrm>
            <a:off x="7992952" y="6218879"/>
            <a:ext cx="1534559" cy="40011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a:solidFill>
                  <a:schemeClr val="tx1"/>
                </a:solidFill>
              </a:rPr>
              <a:t>Current utility rate components by class</a:t>
            </a:r>
          </a:p>
        </p:txBody>
      </p:sp>
      <p:sp>
        <p:nvSpPr>
          <p:cNvPr id="81" name="TextBox 80"/>
          <p:cNvSpPr txBox="1"/>
          <p:nvPr/>
        </p:nvSpPr>
        <p:spPr>
          <a:xfrm>
            <a:off x="7992952" y="5766124"/>
            <a:ext cx="1545230" cy="40011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a:solidFill>
                  <a:schemeClr val="tx1"/>
                </a:solidFill>
              </a:rPr>
              <a:t>Utility customer counts by customer class</a:t>
            </a:r>
          </a:p>
        </p:txBody>
      </p:sp>
      <p:sp>
        <p:nvSpPr>
          <p:cNvPr id="54" name="TextBox 53"/>
          <p:cNvSpPr txBox="1"/>
          <p:nvPr/>
        </p:nvSpPr>
        <p:spPr>
          <a:xfrm>
            <a:off x="635319" y="5955116"/>
            <a:ext cx="1352651" cy="246221"/>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a:solidFill>
                  <a:schemeClr val="tx1"/>
                </a:solidFill>
              </a:rPr>
              <a:t>Electricity prices </a:t>
            </a:r>
          </a:p>
        </p:txBody>
      </p:sp>
      <p:sp>
        <p:nvSpPr>
          <p:cNvPr id="55" name="TextBox 54"/>
          <p:cNvSpPr txBox="1"/>
          <p:nvPr/>
        </p:nvSpPr>
        <p:spPr>
          <a:xfrm>
            <a:off x="622074" y="6260123"/>
            <a:ext cx="1352651" cy="246221"/>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a:solidFill>
                  <a:schemeClr val="tx1"/>
                </a:solidFill>
              </a:rPr>
              <a:t>Natural gas prices </a:t>
            </a:r>
          </a:p>
        </p:txBody>
      </p:sp>
      <p:sp>
        <p:nvSpPr>
          <p:cNvPr id="56" name="TextBox 55"/>
          <p:cNvSpPr txBox="1"/>
          <p:nvPr/>
        </p:nvSpPr>
        <p:spPr>
          <a:xfrm>
            <a:off x="628945" y="3274947"/>
            <a:ext cx="1362021" cy="553998"/>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000" dirty="0" smtClean="0">
                <a:solidFill>
                  <a:schemeClr val="tx1"/>
                </a:solidFill>
              </a:rPr>
              <a:t>Building </a:t>
            </a:r>
            <a:r>
              <a:rPr lang="en-US" sz="1000" dirty="0" err="1">
                <a:solidFill>
                  <a:schemeClr val="tx1"/>
                </a:solidFill>
              </a:rPr>
              <a:t>d</a:t>
            </a:r>
            <a:r>
              <a:rPr lang="en-US" sz="1000" dirty="0" err="1" smtClean="0">
                <a:solidFill>
                  <a:schemeClr val="tx1"/>
                </a:solidFill>
              </a:rPr>
              <a:t>ecarbonization</a:t>
            </a:r>
            <a:r>
              <a:rPr lang="en-US" sz="1000" dirty="0" smtClean="0">
                <a:solidFill>
                  <a:schemeClr val="tx1"/>
                </a:solidFill>
              </a:rPr>
              <a:t> assumptions</a:t>
            </a:r>
            <a:endParaRPr lang="en-US" sz="1000" dirty="0">
              <a:solidFill>
                <a:schemeClr val="tx1"/>
              </a:solidFill>
            </a:endParaRPr>
          </a:p>
        </p:txBody>
      </p:sp>
    </p:spTree>
    <p:extLst>
      <p:ext uri="{BB962C8B-B14F-4D97-AF65-F5344CB8AC3E}">
        <p14:creationId xmlns:p14="http://schemas.microsoft.com/office/powerpoint/2010/main" val="1403562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18</a:t>
            </a:fld>
            <a:endParaRPr lang="en-US"/>
          </a:p>
        </p:txBody>
      </p:sp>
      <p:sp>
        <p:nvSpPr>
          <p:cNvPr id="6" name="Title 5"/>
          <p:cNvSpPr>
            <a:spLocks noGrp="1"/>
          </p:cNvSpPr>
          <p:nvPr>
            <p:ph type="title"/>
          </p:nvPr>
        </p:nvSpPr>
        <p:spPr/>
        <p:txBody>
          <a:bodyPr/>
          <a:lstStyle/>
          <a:p>
            <a:r>
              <a:rPr lang="en-US" dirty="0" smtClean="0">
                <a:solidFill>
                  <a:schemeClr val="tx2"/>
                </a:solidFill>
                <a:latin typeface="Calibri"/>
                <a:cs typeface="Calibri"/>
              </a:rPr>
              <a:t>Step </a:t>
            </a:r>
            <a:r>
              <a:rPr lang="en-US" dirty="0">
                <a:solidFill>
                  <a:schemeClr val="tx2"/>
                </a:solidFill>
                <a:latin typeface="Calibri"/>
                <a:cs typeface="Calibri"/>
              </a:rPr>
              <a:t>1: Define Scenario Inputs</a:t>
            </a:r>
          </a:p>
        </p:txBody>
      </p:sp>
      <p:sp>
        <p:nvSpPr>
          <p:cNvPr id="11" name="TextBox 10"/>
          <p:cNvSpPr txBox="1"/>
          <p:nvPr/>
        </p:nvSpPr>
        <p:spPr>
          <a:xfrm>
            <a:off x="478882" y="1258746"/>
            <a:ext cx="1645920" cy="58477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1: Define scenario inputs</a:t>
            </a:r>
          </a:p>
        </p:txBody>
      </p:sp>
      <p:cxnSp>
        <p:nvCxnSpPr>
          <p:cNvPr id="13" name="Straight Arrow Connector 12"/>
          <p:cNvCxnSpPr/>
          <p:nvPr/>
        </p:nvCxnSpPr>
        <p:spPr>
          <a:xfrm>
            <a:off x="2134172" y="138185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816161" y="138185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348586" y="1258746"/>
            <a:ext cx="1645920" cy="1077218"/>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2: Determine statewide energy demand</a:t>
            </a:r>
          </a:p>
        </p:txBody>
      </p:sp>
      <p:sp>
        <p:nvSpPr>
          <p:cNvPr id="33" name="TextBox 32"/>
          <p:cNvSpPr txBox="1"/>
          <p:nvPr/>
        </p:nvSpPr>
        <p:spPr>
          <a:xfrm>
            <a:off x="6037816" y="1247196"/>
            <a:ext cx="1645920" cy="830997"/>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4: Calculate statewide program costs</a:t>
            </a:r>
          </a:p>
        </p:txBody>
      </p:sp>
      <p:cxnSp>
        <p:nvCxnSpPr>
          <p:cNvPr id="34" name="Straight Arrow Connector 33"/>
          <p:cNvCxnSpPr/>
          <p:nvPr/>
        </p:nvCxnSpPr>
        <p:spPr>
          <a:xfrm>
            <a:off x="7679857" y="137451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889014" y="1247196"/>
            <a:ext cx="1645920" cy="830997"/>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5: Calculate rates for each utility</a:t>
            </a:r>
          </a:p>
        </p:txBody>
      </p:sp>
      <p:sp>
        <p:nvSpPr>
          <p:cNvPr id="36" name="TextBox 35"/>
          <p:cNvSpPr txBox="1"/>
          <p:nvPr/>
        </p:nvSpPr>
        <p:spPr>
          <a:xfrm>
            <a:off x="9720951" y="1247196"/>
            <a:ext cx="1645920" cy="830997"/>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6: Calculate consumer energy costs</a:t>
            </a:r>
          </a:p>
        </p:txBody>
      </p:sp>
      <p:cxnSp>
        <p:nvCxnSpPr>
          <p:cNvPr id="38" name="Straight Arrow Connector 37"/>
          <p:cNvCxnSpPr/>
          <p:nvPr/>
        </p:nvCxnSpPr>
        <p:spPr>
          <a:xfrm>
            <a:off x="9505392" y="138185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182739" y="1247196"/>
            <a:ext cx="1645920" cy="830997"/>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3: Determine residual supply</a:t>
            </a:r>
          </a:p>
        </p:txBody>
      </p:sp>
      <p:cxnSp>
        <p:nvCxnSpPr>
          <p:cNvPr id="40" name="Straight Arrow Connector 39"/>
          <p:cNvCxnSpPr/>
          <p:nvPr/>
        </p:nvCxnSpPr>
        <p:spPr>
          <a:xfrm>
            <a:off x="3958981" y="1381855"/>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8" name="Text Placeholder 4"/>
          <p:cNvSpPr>
            <a:spLocks noGrp="1"/>
          </p:cNvSpPr>
          <p:nvPr>
            <p:ph type="body" sz="quarter" idx="19"/>
          </p:nvPr>
        </p:nvSpPr>
        <p:spPr>
          <a:xfrm>
            <a:off x="508000" y="7549"/>
            <a:ext cx="6040438" cy="477054"/>
          </a:xfrm>
        </p:spPr>
        <p:txBody>
          <a:bodyPr/>
          <a:lstStyle/>
          <a:p>
            <a:r>
              <a:rPr lang="en-US"/>
              <a:t>approach</a:t>
            </a:r>
          </a:p>
        </p:txBody>
      </p:sp>
      <p:sp>
        <p:nvSpPr>
          <p:cNvPr id="56" name="TextBox 55"/>
          <p:cNvSpPr txBox="1"/>
          <p:nvPr/>
        </p:nvSpPr>
        <p:spPr>
          <a:xfrm>
            <a:off x="237948" y="4414464"/>
            <a:ext cx="4292377" cy="3077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dirty="0">
                <a:solidFill>
                  <a:schemeClr val="tx1"/>
                </a:solidFill>
              </a:rPr>
              <a:t>Targets for </a:t>
            </a:r>
            <a:r>
              <a:rPr lang="en-US" sz="1400" dirty="0" smtClean="0">
                <a:solidFill>
                  <a:schemeClr val="tx1"/>
                </a:solidFill>
              </a:rPr>
              <a:t>quantities of renewables </a:t>
            </a:r>
            <a:r>
              <a:rPr lang="en-US" sz="1400" dirty="0">
                <a:solidFill>
                  <a:schemeClr val="tx1"/>
                </a:solidFill>
              </a:rPr>
              <a:t>deployment</a:t>
            </a:r>
          </a:p>
        </p:txBody>
      </p:sp>
      <p:sp>
        <p:nvSpPr>
          <p:cNvPr id="57" name="TextBox 56"/>
          <p:cNvSpPr txBox="1"/>
          <p:nvPr/>
        </p:nvSpPr>
        <p:spPr>
          <a:xfrm>
            <a:off x="237969" y="3277489"/>
            <a:ext cx="4292310" cy="52322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a:solidFill>
                  <a:schemeClr val="tx1"/>
                </a:solidFill>
              </a:rPr>
              <a:t>Technology efficiencies (for EVs, heat pumps, and incumbent technologies)</a:t>
            </a:r>
          </a:p>
        </p:txBody>
      </p:sp>
      <p:sp>
        <p:nvSpPr>
          <p:cNvPr id="64" name="TextBox 63"/>
          <p:cNvSpPr txBox="1"/>
          <p:nvPr/>
        </p:nvSpPr>
        <p:spPr>
          <a:xfrm>
            <a:off x="242646" y="2578839"/>
            <a:ext cx="4286237" cy="3077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dirty="0">
                <a:solidFill>
                  <a:schemeClr val="tx1"/>
                </a:solidFill>
              </a:rPr>
              <a:t>Energy efficiency targets for electric and gas utilities</a:t>
            </a:r>
          </a:p>
        </p:txBody>
      </p:sp>
      <p:sp>
        <p:nvSpPr>
          <p:cNvPr id="67" name="Rectangle 66"/>
          <p:cNvSpPr/>
          <p:nvPr/>
        </p:nvSpPr>
        <p:spPr>
          <a:xfrm>
            <a:off x="119672" y="2310291"/>
            <a:ext cx="4477254" cy="190984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400" b="1">
                <a:solidFill>
                  <a:schemeClr val="accent1"/>
                </a:solidFill>
              </a:rPr>
              <a:t>Demand</a:t>
            </a:r>
            <a:endParaRPr lang="en-US" sz="1400">
              <a:solidFill>
                <a:schemeClr val="tx1"/>
              </a:solidFill>
            </a:endParaRPr>
          </a:p>
        </p:txBody>
      </p:sp>
      <p:sp>
        <p:nvSpPr>
          <p:cNvPr id="74" name="Rectangle 73"/>
          <p:cNvSpPr/>
          <p:nvPr/>
        </p:nvSpPr>
        <p:spPr>
          <a:xfrm>
            <a:off x="120267" y="4134329"/>
            <a:ext cx="4476659" cy="169661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400" b="1">
                <a:solidFill>
                  <a:schemeClr val="accent1"/>
                </a:solidFill>
              </a:rPr>
              <a:t>Supply</a:t>
            </a:r>
            <a:endParaRPr lang="en-US" sz="1400">
              <a:solidFill>
                <a:schemeClr val="tx1"/>
              </a:solidFill>
            </a:endParaRPr>
          </a:p>
        </p:txBody>
      </p:sp>
      <p:sp>
        <p:nvSpPr>
          <p:cNvPr id="75" name="TextBox 74"/>
          <p:cNvSpPr txBox="1"/>
          <p:nvPr/>
        </p:nvSpPr>
        <p:spPr>
          <a:xfrm>
            <a:off x="237947" y="3853318"/>
            <a:ext cx="4292310" cy="3077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dirty="0" smtClean="0">
                <a:solidFill>
                  <a:schemeClr val="tx1"/>
                </a:solidFill>
              </a:rPr>
              <a:t>Building </a:t>
            </a:r>
            <a:r>
              <a:rPr lang="en-US" sz="1400" dirty="0" err="1" smtClean="0">
                <a:solidFill>
                  <a:schemeClr val="tx1"/>
                </a:solidFill>
              </a:rPr>
              <a:t>decarbonization</a:t>
            </a:r>
            <a:r>
              <a:rPr lang="en-US" sz="1400" dirty="0" smtClean="0">
                <a:solidFill>
                  <a:schemeClr val="tx1"/>
                </a:solidFill>
              </a:rPr>
              <a:t> assumptions</a:t>
            </a:r>
            <a:endParaRPr lang="en-US" sz="1400" dirty="0">
              <a:solidFill>
                <a:schemeClr val="tx1"/>
              </a:solidFill>
            </a:endParaRPr>
          </a:p>
        </p:txBody>
      </p:sp>
      <p:sp>
        <p:nvSpPr>
          <p:cNvPr id="82" name="TextBox 81"/>
          <p:cNvSpPr txBox="1"/>
          <p:nvPr/>
        </p:nvSpPr>
        <p:spPr>
          <a:xfrm>
            <a:off x="237947" y="4768195"/>
            <a:ext cx="4292377" cy="3077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dirty="0">
                <a:solidFill>
                  <a:schemeClr val="tx1"/>
                </a:solidFill>
              </a:rPr>
              <a:t>Prices </a:t>
            </a:r>
            <a:r>
              <a:rPr lang="en-US" sz="1400" dirty="0" smtClean="0">
                <a:solidFill>
                  <a:schemeClr val="tx1"/>
                </a:solidFill>
              </a:rPr>
              <a:t>for renewables </a:t>
            </a:r>
            <a:endParaRPr lang="en-US" sz="1400" dirty="0">
              <a:solidFill>
                <a:schemeClr val="tx1"/>
              </a:solidFill>
            </a:endParaRPr>
          </a:p>
        </p:txBody>
      </p:sp>
      <p:sp>
        <p:nvSpPr>
          <p:cNvPr id="83" name="TextBox 82"/>
          <p:cNvSpPr txBox="1"/>
          <p:nvPr/>
        </p:nvSpPr>
        <p:spPr>
          <a:xfrm>
            <a:off x="237948" y="2923304"/>
            <a:ext cx="4292310" cy="3077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dirty="0">
                <a:solidFill>
                  <a:schemeClr val="tx1"/>
                </a:solidFill>
              </a:rPr>
              <a:t>Transportation electrification assumptions</a:t>
            </a:r>
          </a:p>
        </p:txBody>
      </p:sp>
      <p:sp>
        <p:nvSpPr>
          <p:cNvPr id="84" name="TextBox 83"/>
          <p:cNvSpPr txBox="1"/>
          <p:nvPr/>
        </p:nvSpPr>
        <p:spPr>
          <a:xfrm>
            <a:off x="237946" y="5117995"/>
            <a:ext cx="4292377" cy="3077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a:solidFill>
                  <a:schemeClr val="tx1"/>
                </a:solidFill>
              </a:rPr>
              <a:t>Gasoline prices </a:t>
            </a:r>
          </a:p>
        </p:txBody>
      </p:sp>
      <p:cxnSp>
        <p:nvCxnSpPr>
          <p:cNvPr id="85" name="Straight Arrow Connector 84"/>
          <p:cNvCxnSpPr/>
          <p:nvPr/>
        </p:nvCxnSpPr>
        <p:spPr>
          <a:xfrm flipH="1" flipV="1">
            <a:off x="1312303" y="1843522"/>
            <a:ext cx="2084" cy="65262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237946" y="6225545"/>
            <a:ext cx="4358980" cy="261610"/>
          </a:xfrm>
          <a:prstGeom prst="rect">
            <a:avLst/>
          </a:prstGeom>
          <a:noFill/>
        </p:spPr>
        <p:txBody>
          <a:bodyPr wrap="square" rtlCol="0">
            <a:spAutoFit/>
          </a:bodyPr>
          <a:lstStyle/>
          <a:p>
            <a:r>
              <a:rPr lang="en-US" sz="1100"/>
              <a:t>Note: Technology efficiencies and prices do not change across scenarios. </a:t>
            </a:r>
          </a:p>
        </p:txBody>
      </p:sp>
      <p:sp>
        <p:nvSpPr>
          <p:cNvPr id="28" name="TextBox 27"/>
          <p:cNvSpPr txBox="1"/>
          <p:nvPr/>
        </p:nvSpPr>
        <p:spPr>
          <a:xfrm>
            <a:off x="237946" y="5472627"/>
            <a:ext cx="4292377" cy="3077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a:solidFill>
                  <a:schemeClr val="tx1"/>
                </a:solidFill>
              </a:rPr>
              <a:t>Electricity prices </a:t>
            </a:r>
          </a:p>
        </p:txBody>
      </p:sp>
      <p:sp>
        <p:nvSpPr>
          <p:cNvPr id="29" name="TextBox 28"/>
          <p:cNvSpPr txBox="1"/>
          <p:nvPr/>
        </p:nvSpPr>
        <p:spPr>
          <a:xfrm>
            <a:off x="237946" y="5839521"/>
            <a:ext cx="4292377" cy="30777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a:solidFill>
                  <a:schemeClr val="tx1"/>
                </a:solidFill>
              </a:rPr>
              <a:t>Natural gas prices </a:t>
            </a:r>
          </a:p>
        </p:txBody>
      </p:sp>
    </p:spTree>
    <p:extLst>
      <p:ext uri="{BB962C8B-B14F-4D97-AF65-F5344CB8AC3E}">
        <p14:creationId xmlns:p14="http://schemas.microsoft.com/office/powerpoint/2010/main" val="414037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Footer Placeholder 2"/>
          <p:cNvSpPr txBox="1"/>
          <p:nvPr/>
        </p:nvSpPr>
        <p:spPr>
          <a:xfrm>
            <a:off x="9581229" y="6400413"/>
            <a:ext cx="28041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DB9"/>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www.nj.gov/bpu</a:t>
            </a:r>
          </a:p>
        </p:txBody>
      </p:sp>
      <p:sp>
        <p:nvSpPr>
          <p:cNvPr id="670" name="Title 3"/>
          <p:cNvSpPr txBox="1">
            <a:spLocks noGrp="1"/>
          </p:cNvSpPr>
          <p:nvPr>
            <p:ph type="title"/>
          </p:nvPr>
        </p:nvSpPr>
        <p:spPr>
          <a:xfrm>
            <a:off x="1981200" y="1752600"/>
            <a:ext cx="8229600" cy="685800"/>
          </a:xfrm>
          <a:prstGeom prst="rect">
            <a:avLst/>
          </a:prstGeom>
        </p:spPr>
        <p:txBody>
          <a:bodyPr/>
          <a:lstStyle>
            <a:lvl1pPr defTabSz="859536">
              <a:defRPr sz="3384"/>
            </a:lvl1pPr>
          </a:lstStyle>
          <a:p>
            <a:r>
              <a:rPr lang="en-US" dirty="0" smtClean="0"/>
              <a:t>Meeting Moderator</a:t>
            </a:r>
            <a:r>
              <a:rPr dirty="0" smtClean="0"/>
              <a:t>:</a:t>
            </a:r>
            <a:endParaRPr dirty="0"/>
          </a:p>
        </p:txBody>
      </p:sp>
      <p:sp>
        <p:nvSpPr>
          <p:cNvPr id="672" name="Title 3"/>
          <p:cNvSpPr txBox="1"/>
          <p:nvPr/>
        </p:nvSpPr>
        <p:spPr>
          <a:xfrm>
            <a:off x="2026919" y="3429000"/>
            <a:ext cx="8138162" cy="2185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3600">
                <a:solidFill>
                  <a:srgbClr val="001F5B"/>
                </a:solidFill>
                <a:latin typeface="Arial Black"/>
                <a:ea typeface="Arial Black"/>
                <a:cs typeface="Arial Black"/>
                <a:sym typeface="Arial Black"/>
              </a:defRPr>
            </a:pPr>
            <a:r>
              <a:rPr kumimoji="0" lang="en-US" sz="3600" b="0" i="0" u="none" strike="noStrike" kern="1200" cap="none" spc="0" normalizeH="0" baseline="0" noProof="0" dirty="0">
                <a:ln>
                  <a:noFill/>
                </a:ln>
                <a:solidFill>
                  <a:srgbClr val="001F5B"/>
                </a:solidFill>
                <a:effectLst/>
                <a:uLnTx/>
                <a:uFillTx/>
                <a:latin typeface="Arial Black"/>
                <a:sym typeface="Arial Black"/>
              </a:rPr>
              <a:t>Dianne Crilly</a:t>
            </a:r>
            <a:endParaRPr kumimoji="0" sz="3600" b="0" i="0" u="none" strike="noStrike" kern="1200" cap="none" spc="0" normalizeH="0" baseline="0" noProof="0" dirty="0">
              <a:ln>
                <a:noFill/>
              </a:ln>
              <a:solidFill>
                <a:srgbClr val="001F5B"/>
              </a:solidFill>
              <a:effectLst/>
              <a:uLnTx/>
              <a:uFillTx/>
              <a:latin typeface="Arial Black"/>
              <a:sym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sz="3600">
                <a:solidFill>
                  <a:srgbClr val="898FBA"/>
                </a:solidFill>
                <a:latin typeface="Arial Black"/>
                <a:ea typeface="Arial Black"/>
                <a:cs typeface="Arial Black"/>
                <a:sym typeface="Arial Black"/>
              </a:defRPr>
            </a:pPr>
            <a:endParaRPr kumimoji="0" sz="3600" b="0" i="0" u="none" strike="noStrike" kern="1200" cap="none" spc="0" normalizeH="0" baseline="0" noProof="0" dirty="0">
              <a:ln>
                <a:noFill/>
              </a:ln>
              <a:solidFill>
                <a:srgbClr val="898FBA"/>
              </a:solidFill>
              <a:effectLst/>
              <a:uLnTx/>
              <a:uFillTx/>
              <a:latin typeface="Arial Black"/>
              <a:sym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sz="3200">
                <a:solidFill>
                  <a:srgbClr val="898FBA"/>
                </a:solidFill>
              </a:defRPr>
            </a:pPr>
            <a:r>
              <a:rPr kumimoji="0" lang="en-US"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Office of the Economist</a:t>
            </a:r>
          </a:p>
          <a:p>
            <a:pPr marL="0" marR="0" lvl="0" indent="0" algn="ctr" defTabSz="914400" rtl="0" eaLnBrk="1" fontAlgn="base" latinLnBrk="0" hangingPunct="1">
              <a:lnSpc>
                <a:spcPct val="100000"/>
              </a:lnSpc>
              <a:spcBef>
                <a:spcPct val="0"/>
              </a:spcBef>
              <a:spcAft>
                <a:spcPct val="0"/>
              </a:spcAft>
              <a:buClrTx/>
              <a:buSzTx/>
              <a:buFontTx/>
              <a:buNone/>
              <a:tabLst/>
              <a:defRPr sz="3200">
                <a:solidFill>
                  <a:srgbClr val="898FBA"/>
                </a:solidFill>
              </a:defRPr>
            </a:pPr>
            <a:r>
              <a:rPr kumimoji="0"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New Jersey B</a:t>
            </a:r>
            <a:r>
              <a:rPr kumimoji="0" lang="en-US"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oard of </a:t>
            </a:r>
            <a:r>
              <a:rPr kumimoji="0"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P</a:t>
            </a:r>
            <a:r>
              <a:rPr kumimoji="0" lang="en-US"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ublic </a:t>
            </a:r>
            <a:r>
              <a:rPr kumimoji="0"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U</a:t>
            </a:r>
            <a:r>
              <a:rPr kumimoji="0" lang="en-US"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tilities</a:t>
            </a:r>
            <a:endParaRPr kumimoji="0" sz="3200" b="1" i="0" u="none" strike="noStrike" kern="1200" cap="none" spc="0" normalizeH="0" baseline="0" noProof="0" dirty="0">
              <a:ln>
                <a:noFill/>
              </a:ln>
              <a:solidFill>
                <a:srgbClr val="898FBA"/>
              </a:solidFill>
              <a:effectLst/>
              <a:uLnTx/>
              <a:uFillTx/>
              <a:latin typeface="Arial" pitchFamily="34" charset="0"/>
              <a:ea typeface="+mn-ea"/>
              <a:cs typeface="Arial" pitchFamily="34" charset="0"/>
            </a:endParaRPr>
          </a:p>
        </p:txBody>
      </p:sp>
      <p:sp>
        <p:nvSpPr>
          <p:cNvPr id="6" name="Date Placeholder 4"/>
          <p:cNvSpPr txBox="1"/>
          <p:nvPr/>
        </p:nvSpPr>
        <p:spPr>
          <a:xfrm>
            <a:off x="492408" y="6400413"/>
            <a:ext cx="9448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03/25</a:t>
            </a: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a:t>
            </a:r>
            <a:endPar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endParaRPr>
          </a:p>
        </p:txBody>
      </p:sp>
      <p:pic>
        <p:nvPicPr>
          <p:cNvPr id="7"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1563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19</a:t>
            </a:fld>
            <a:endParaRPr lang="en-US"/>
          </a:p>
        </p:txBody>
      </p:sp>
      <p:sp>
        <p:nvSpPr>
          <p:cNvPr id="5" name="Text Placeholder 4"/>
          <p:cNvSpPr>
            <a:spLocks noGrp="1"/>
          </p:cNvSpPr>
          <p:nvPr>
            <p:ph type="body" sz="quarter" idx="19"/>
          </p:nvPr>
        </p:nvSpPr>
        <p:spPr/>
        <p:txBody>
          <a:bodyPr/>
          <a:lstStyle/>
          <a:p>
            <a:r>
              <a:rPr lang="en-US"/>
              <a:t>approach</a:t>
            </a:r>
          </a:p>
        </p:txBody>
      </p:sp>
      <p:sp>
        <p:nvSpPr>
          <p:cNvPr id="6" name="Title 5"/>
          <p:cNvSpPr>
            <a:spLocks noGrp="1"/>
          </p:cNvSpPr>
          <p:nvPr>
            <p:ph type="title"/>
          </p:nvPr>
        </p:nvSpPr>
        <p:spPr/>
        <p:txBody>
          <a:bodyPr/>
          <a:lstStyle/>
          <a:p>
            <a:r>
              <a:rPr lang="en-US"/>
              <a:t>Step 1: Key Scenario Assumptions - 2030</a:t>
            </a:r>
          </a:p>
        </p:txBody>
      </p:sp>
      <p:sp>
        <p:nvSpPr>
          <p:cNvPr id="11" name="TextBox 10"/>
          <p:cNvSpPr txBox="1"/>
          <p:nvPr/>
        </p:nvSpPr>
        <p:spPr>
          <a:xfrm>
            <a:off x="409826" y="6188684"/>
            <a:ext cx="9817084" cy="261610"/>
          </a:xfrm>
          <a:prstGeom prst="rect">
            <a:avLst/>
          </a:prstGeom>
          <a:noFill/>
        </p:spPr>
        <p:txBody>
          <a:bodyPr wrap="square" rtlCol="0">
            <a:spAutoFit/>
          </a:bodyPr>
          <a:lstStyle/>
          <a:p>
            <a:r>
              <a:rPr lang="en-US" sz="1100"/>
              <a:t>Note: Technology efficiencies and prices do not change across scenarios. </a:t>
            </a:r>
          </a:p>
        </p:txBody>
      </p:sp>
      <p:graphicFrame>
        <p:nvGraphicFramePr>
          <p:cNvPr id="4" name="Table 3"/>
          <p:cNvGraphicFramePr>
            <a:graphicFrameLocks noGrp="1"/>
          </p:cNvGraphicFramePr>
          <p:nvPr>
            <p:extLst>
              <p:ext uri="{D42A27DB-BD31-4B8C-83A1-F6EECF244321}">
                <p14:modId xmlns:p14="http://schemas.microsoft.com/office/powerpoint/2010/main" val="2496204253"/>
              </p:ext>
            </p:extLst>
          </p:nvPr>
        </p:nvGraphicFramePr>
        <p:xfrm>
          <a:off x="507999" y="1276099"/>
          <a:ext cx="11164719" cy="4846496"/>
        </p:xfrm>
        <a:graphic>
          <a:graphicData uri="http://schemas.openxmlformats.org/drawingml/2006/table">
            <a:tbl>
              <a:tblPr>
                <a:tableStyleId>{1FECB4D8-DB02-4DC6-A0A2-4F2EBAE1DC90}</a:tableStyleId>
              </a:tblPr>
              <a:tblGrid>
                <a:gridCol w="2819663">
                  <a:extLst>
                    <a:ext uri="{9D8B030D-6E8A-4147-A177-3AD203B41FA5}">
                      <a16:colId xmlns:a16="http://schemas.microsoft.com/office/drawing/2014/main" val="3661385308"/>
                    </a:ext>
                  </a:extLst>
                </a:gridCol>
                <a:gridCol w="2824660">
                  <a:extLst>
                    <a:ext uri="{9D8B030D-6E8A-4147-A177-3AD203B41FA5}">
                      <a16:colId xmlns:a16="http://schemas.microsoft.com/office/drawing/2014/main" val="3245994115"/>
                    </a:ext>
                  </a:extLst>
                </a:gridCol>
                <a:gridCol w="2773017">
                  <a:extLst>
                    <a:ext uri="{9D8B030D-6E8A-4147-A177-3AD203B41FA5}">
                      <a16:colId xmlns:a16="http://schemas.microsoft.com/office/drawing/2014/main" val="1345844578"/>
                    </a:ext>
                  </a:extLst>
                </a:gridCol>
                <a:gridCol w="2747379">
                  <a:extLst>
                    <a:ext uri="{9D8B030D-6E8A-4147-A177-3AD203B41FA5}">
                      <a16:colId xmlns:a16="http://schemas.microsoft.com/office/drawing/2014/main" val="3506652947"/>
                    </a:ext>
                  </a:extLst>
                </a:gridCol>
              </a:tblGrid>
              <a:tr h="345102">
                <a:tc>
                  <a:txBody>
                    <a:bodyPr/>
                    <a:lstStyle/>
                    <a:p>
                      <a:pPr algn="l" fontAlgn="ctr"/>
                      <a:endParaRPr lang="en-US" sz="1800" b="1" i="0" u="none" strike="noStrike" dirty="0">
                        <a:solidFill>
                          <a:schemeClr val="bg1"/>
                        </a:solidFill>
                        <a:effectLst/>
                        <a:latin typeface="Calibri" panose="020F0502020204030204" pitchFamily="34" charset="0"/>
                      </a:endParaRPr>
                    </a:p>
                  </a:txBody>
                  <a:tcPr marL="0" marR="0" marT="0" marB="0" anchor="ctr">
                    <a:solidFill>
                      <a:schemeClr val="accent3"/>
                    </a:solidFill>
                  </a:tcPr>
                </a:tc>
                <a:tc>
                  <a:txBody>
                    <a:bodyPr/>
                    <a:lstStyle/>
                    <a:p>
                      <a:pPr algn="l" fontAlgn="ctr"/>
                      <a:r>
                        <a:rPr lang="en-US" sz="1800" b="1" u="none" strike="noStrike">
                          <a:solidFill>
                            <a:schemeClr val="bg1"/>
                          </a:solidFill>
                          <a:effectLst/>
                        </a:rPr>
                        <a:t>Current Policy Pathway</a:t>
                      </a:r>
                      <a:endParaRPr lang="en-US" sz="1800" b="1" i="0" u="none" strike="noStrike">
                        <a:solidFill>
                          <a:schemeClr val="bg1"/>
                        </a:solidFill>
                        <a:effectLst/>
                        <a:latin typeface="Calibri" panose="020F0502020204030204" pitchFamily="34" charset="0"/>
                      </a:endParaRPr>
                    </a:p>
                  </a:txBody>
                  <a:tcPr marL="0" marR="0" marT="0" marB="0" anchor="ctr">
                    <a:solidFill>
                      <a:schemeClr val="accent3"/>
                    </a:solidFill>
                  </a:tcPr>
                </a:tc>
                <a:tc>
                  <a:txBody>
                    <a:bodyPr/>
                    <a:lstStyle/>
                    <a:p>
                      <a:pPr algn="l" fontAlgn="ctr"/>
                      <a:r>
                        <a:rPr lang="en-US" sz="1800" b="1" u="none" strike="noStrike">
                          <a:solidFill>
                            <a:schemeClr val="bg1"/>
                          </a:solidFill>
                          <a:effectLst/>
                        </a:rPr>
                        <a:t>EMP Achievement Pathway</a:t>
                      </a:r>
                      <a:endParaRPr lang="en-US" sz="1800" b="1" i="0" u="none" strike="noStrike">
                        <a:solidFill>
                          <a:schemeClr val="bg1"/>
                        </a:solidFill>
                        <a:effectLst/>
                        <a:latin typeface="Calibri" panose="020F0502020204030204" pitchFamily="34" charset="0"/>
                      </a:endParaRPr>
                    </a:p>
                  </a:txBody>
                  <a:tcPr marL="0" marR="0" marT="0" marB="0" anchor="ctr">
                    <a:solidFill>
                      <a:schemeClr val="accent3"/>
                    </a:solidFill>
                  </a:tcPr>
                </a:tc>
                <a:tc>
                  <a:txBody>
                    <a:bodyPr/>
                    <a:lstStyle/>
                    <a:p>
                      <a:pPr algn="l" fontAlgn="ctr"/>
                      <a:r>
                        <a:rPr lang="en-US" sz="1800" b="1" u="none" strike="noStrike">
                          <a:solidFill>
                            <a:schemeClr val="bg1"/>
                          </a:solidFill>
                          <a:effectLst/>
                        </a:rPr>
                        <a:t>Ambitious Pathway</a:t>
                      </a:r>
                      <a:endParaRPr lang="en-US" sz="1800" b="1" i="0" u="none" strike="noStrike">
                        <a:solidFill>
                          <a:schemeClr val="bg1"/>
                        </a:solidFill>
                        <a:effectLst/>
                        <a:latin typeface="Calibri" panose="020F0502020204030204" pitchFamily="34" charset="0"/>
                      </a:endParaRPr>
                    </a:p>
                  </a:txBody>
                  <a:tcPr marL="0" marR="0" marT="0" marB="0" anchor="ctr">
                    <a:solidFill>
                      <a:schemeClr val="accent3"/>
                    </a:solidFill>
                  </a:tcPr>
                </a:tc>
                <a:extLst>
                  <a:ext uri="{0D108BD9-81ED-4DB2-BD59-A6C34878D82A}">
                    <a16:rowId xmlns:a16="http://schemas.microsoft.com/office/drawing/2014/main" val="2907221784"/>
                  </a:ext>
                </a:extLst>
              </a:tr>
              <a:tr h="265704">
                <a:tc>
                  <a:txBody>
                    <a:bodyPr/>
                    <a:lstStyle/>
                    <a:p>
                      <a:pPr algn="l" fontAlgn="ctr"/>
                      <a:r>
                        <a:rPr lang="en-US" sz="1800" b="1" u="none" strike="noStrike" dirty="0" smtClean="0">
                          <a:solidFill>
                            <a:schemeClr val="tx1"/>
                          </a:solidFill>
                          <a:effectLst/>
                        </a:rPr>
                        <a:t>Energy Efficiency</a:t>
                      </a:r>
                      <a:r>
                        <a:rPr lang="en-US" sz="1800" b="1" u="none" strike="noStrike" dirty="0">
                          <a:solidFill>
                            <a:schemeClr val="tx1"/>
                          </a:solidFill>
                          <a:effectLst/>
                        </a:rPr>
                        <a:t> </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50019821"/>
                  </a:ext>
                </a:extLst>
              </a:tr>
              <a:tr h="722962">
                <a:tc>
                  <a:txBody>
                    <a:bodyPr/>
                    <a:lstStyle/>
                    <a:p>
                      <a:pPr algn="l" fontAlgn="ctr"/>
                      <a:r>
                        <a:rPr lang="en-US" sz="1200" u="none" strike="noStrike" dirty="0" smtClean="0">
                          <a:solidFill>
                            <a:schemeClr val="tx1"/>
                          </a:solidFill>
                          <a:effectLst/>
                        </a:rPr>
                        <a:t>Reduction</a:t>
                      </a:r>
                      <a:r>
                        <a:rPr lang="en-US" sz="1200" u="none" strike="noStrike" baseline="0" dirty="0" smtClean="0">
                          <a:solidFill>
                            <a:schemeClr val="tx1"/>
                          </a:solidFill>
                          <a:effectLst/>
                        </a:rPr>
                        <a:t> in energy use</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Cumulative: 9% electric and 5% gas use reduction compared to 2020. Annual average YoY: 1% for electric, 0.5% for gas</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Cumulative: 12% electric and 7% gas use reduction compared to 2020. Annual average YoY: 1.3% for electric, 0.7% for gas</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Cumulative: 12% electric and 7% gas use reduction compared to 2020. Annual average YoY: 1.3% for electric, 0.7% for gas</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41668376"/>
                  </a:ext>
                </a:extLst>
              </a:tr>
              <a:tr h="265704">
                <a:tc>
                  <a:txBody>
                    <a:bodyPr/>
                    <a:lstStyle/>
                    <a:p>
                      <a:pPr algn="l" fontAlgn="ctr"/>
                      <a:r>
                        <a:rPr lang="en-US" sz="1800" b="1" u="none" strike="noStrike" dirty="0">
                          <a:solidFill>
                            <a:schemeClr val="tx1"/>
                          </a:solidFill>
                          <a:effectLst/>
                        </a:rPr>
                        <a:t>Transportation </a:t>
                      </a:r>
                      <a:r>
                        <a:rPr lang="en-US" sz="1800" b="1" u="none" strike="noStrike" dirty="0" smtClean="0">
                          <a:solidFill>
                            <a:schemeClr val="tx1"/>
                          </a:solidFill>
                          <a:effectLst/>
                        </a:rPr>
                        <a:t>Electrification</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75894623"/>
                  </a:ext>
                </a:extLst>
              </a:tr>
              <a:tr h="361480">
                <a:tc>
                  <a:txBody>
                    <a:bodyPr/>
                    <a:lstStyle/>
                    <a:p>
                      <a:pPr algn="l" fontAlgn="ctr"/>
                      <a:r>
                        <a:rPr lang="en-US" sz="1200" u="none" strike="noStrike" dirty="0">
                          <a:solidFill>
                            <a:schemeClr val="tx1"/>
                          </a:solidFill>
                          <a:effectLst/>
                        </a:rPr>
                        <a:t>Light duty EV share in 2030</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smtClean="0">
                          <a:effectLst/>
                        </a:rPr>
                        <a:t>30% of sales, 10% of stock </a:t>
                      </a:r>
                    </a:p>
                    <a:p>
                      <a:pPr algn="l" fontAlgn="ctr"/>
                      <a:r>
                        <a:rPr lang="en-US" sz="1200" u="none" strike="noStrike" dirty="0" smtClean="0">
                          <a:effectLst/>
                        </a:rPr>
                        <a:t>(467K electric vehicles on the road)</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smtClean="0">
                          <a:effectLst/>
                        </a:rPr>
                        <a:t>85% of sales, 29% of </a:t>
                      </a:r>
                      <a:r>
                        <a:rPr lang="en-US" sz="1200" u="none" strike="noStrike" dirty="0" smtClean="0">
                          <a:effectLst/>
                        </a:rPr>
                        <a:t>stock(*) </a:t>
                      </a:r>
                      <a:endParaRPr lang="en-US" sz="1200" u="none" strike="noStrike" dirty="0" smtClean="0">
                        <a:effectLst/>
                      </a:endParaRPr>
                    </a:p>
                    <a:p>
                      <a:pPr algn="l" fontAlgn="ctr"/>
                      <a:r>
                        <a:rPr lang="en-US" sz="1200" u="none" strike="noStrike" dirty="0" smtClean="0">
                          <a:effectLst/>
                        </a:rPr>
                        <a:t>(1.3M</a:t>
                      </a:r>
                      <a:r>
                        <a:rPr lang="en-US" sz="1200" u="none" strike="noStrike" baseline="0" dirty="0" smtClean="0">
                          <a:effectLst/>
                        </a:rPr>
                        <a:t> electric vehicles on the road)</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smtClean="0">
                          <a:effectLst/>
                        </a:rPr>
                        <a:t>85% of sales, 29% of stock </a:t>
                      </a:r>
                      <a:r>
                        <a:rPr lang="en-US" sz="1200" u="none" strike="noStrike" dirty="0" smtClean="0">
                          <a:effectLst/>
                        </a:rPr>
                        <a:t>(*)</a:t>
                      </a:r>
                      <a:endParaRPr lang="en-US" sz="1200" u="none" strike="noStrike" dirty="0" smtClean="0">
                        <a:effectLst/>
                      </a:endParaRPr>
                    </a:p>
                    <a:p>
                      <a:pPr algn="l" fontAlgn="ctr"/>
                      <a:r>
                        <a:rPr lang="en-US" sz="1200" u="none" strike="noStrike" dirty="0" smtClean="0">
                          <a:effectLst/>
                        </a:rPr>
                        <a:t>(1.3M</a:t>
                      </a:r>
                      <a:r>
                        <a:rPr lang="en-US" sz="1200" u="none" strike="noStrike" baseline="0" dirty="0" smtClean="0">
                          <a:effectLst/>
                        </a:rPr>
                        <a:t> electric vehicles on the road)</a:t>
                      </a:r>
                      <a:endParaRPr lang="en-US" sz="1200" b="0" i="0" u="none" strike="noStrike" dirty="0" smtClean="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11207007"/>
                  </a:ext>
                </a:extLst>
              </a:tr>
              <a:tr h="191406">
                <a:tc>
                  <a:txBody>
                    <a:bodyPr/>
                    <a:lstStyle/>
                    <a:p>
                      <a:pPr algn="l" fontAlgn="ctr"/>
                      <a:r>
                        <a:rPr lang="en-US" sz="1200" u="none" strike="noStrike">
                          <a:solidFill>
                            <a:schemeClr val="tx1"/>
                          </a:solidFill>
                          <a:effectLst/>
                        </a:rPr>
                        <a:t>Medium duty EV share in 2030</a:t>
                      </a:r>
                      <a:endParaRPr lang="en-US" sz="1200" b="0" i="0" u="none" strike="noStrike">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20% of sales, </a:t>
                      </a:r>
                      <a:r>
                        <a:rPr lang="en-US" sz="1200" u="none" strike="noStrike" dirty="0" smtClean="0">
                          <a:effectLst/>
                        </a:rPr>
                        <a:t>4% </a:t>
                      </a:r>
                      <a:r>
                        <a:rPr lang="en-US" sz="1200" u="none" strike="noStrike" dirty="0">
                          <a:effectLst/>
                        </a:rPr>
                        <a:t>of stock</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smtClean="0">
                          <a:effectLst/>
                        </a:rPr>
                        <a:t>65% of sales, 13% of </a:t>
                      </a:r>
                      <a:r>
                        <a:rPr lang="en-US" sz="1200" u="none" strike="noStrike" dirty="0" smtClean="0">
                          <a:effectLst/>
                        </a:rPr>
                        <a:t>stock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smtClean="0">
                          <a:effectLst/>
                        </a:rPr>
                        <a:t>65% of sales, 13% of </a:t>
                      </a:r>
                      <a:r>
                        <a:rPr lang="en-US" sz="1200" u="none" strike="noStrike" dirty="0" smtClean="0">
                          <a:effectLst/>
                        </a:rPr>
                        <a:t>stock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73701548"/>
                  </a:ext>
                </a:extLst>
              </a:tr>
              <a:tr h="227409">
                <a:tc>
                  <a:txBody>
                    <a:bodyPr/>
                    <a:lstStyle/>
                    <a:p>
                      <a:pPr algn="l" fontAlgn="ctr"/>
                      <a:r>
                        <a:rPr lang="en-US" sz="1200" u="none" strike="noStrike" dirty="0">
                          <a:solidFill>
                            <a:schemeClr val="tx1"/>
                          </a:solidFill>
                          <a:effectLst/>
                        </a:rPr>
                        <a:t>Heavy duty EV share in 2030</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13% of sales, </a:t>
                      </a:r>
                      <a:r>
                        <a:rPr lang="en-US" sz="1200" u="none" strike="noStrike" dirty="0" smtClean="0">
                          <a:effectLst/>
                        </a:rPr>
                        <a:t>2% </a:t>
                      </a:r>
                      <a:r>
                        <a:rPr lang="en-US" sz="1200" u="none" strike="noStrike" dirty="0">
                          <a:effectLst/>
                        </a:rPr>
                        <a:t>of stock</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smtClean="0">
                          <a:effectLst/>
                        </a:rPr>
                        <a:t>43% of sales, 7% of </a:t>
                      </a:r>
                      <a:r>
                        <a:rPr lang="en-US" sz="1200" u="none" strike="noStrike" dirty="0" smtClean="0">
                          <a:effectLst/>
                        </a:rPr>
                        <a:t>stock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smtClean="0">
                          <a:effectLst/>
                        </a:rPr>
                        <a:t>43% of sales, 7% of </a:t>
                      </a:r>
                      <a:r>
                        <a:rPr lang="en-US" sz="1200" u="none" strike="noStrike" dirty="0" smtClean="0">
                          <a:effectLst/>
                        </a:rPr>
                        <a:t>stock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47406326"/>
                  </a:ext>
                </a:extLst>
              </a:tr>
              <a:tr h="265704">
                <a:tc>
                  <a:txBody>
                    <a:bodyPr/>
                    <a:lstStyle/>
                    <a:p>
                      <a:pPr algn="l" fontAlgn="ctr"/>
                      <a:r>
                        <a:rPr lang="en-US" sz="1800" b="1" u="none" strike="noStrike" dirty="0" smtClean="0">
                          <a:solidFill>
                            <a:schemeClr val="tx1"/>
                          </a:solidFill>
                          <a:effectLst/>
                        </a:rPr>
                        <a:t>Building Decarbonization</a:t>
                      </a:r>
                      <a:r>
                        <a:rPr lang="en-US" sz="1800" b="1" u="none" strike="noStrike" baseline="0" dirty="0" smtClean="0">
                          <a:solidFill>
                            <a:schemeClr val="tx1"/>
                          </a:solidFill>
                          <a:effectLst/>
                        </a:rPr>
                        <a:t> </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87276373"/>
                  </a:ext>
                </a:extLst>
              </a:tr>
              <a:tr h="357888">
                <a:tc>
                  <a:txBody>
                    <a:bodyPr/>
                    <a:lstStyle/>
                    <a:p>
                      <a:pPr algn="l" fontAlgn="ctr"/>
                      <a:r>
                        <a:rPr lang="en-US" sz="1200" u="none" strike="noStrike" dirty="0" smtClean="0">
                          <a:solidFill>
                            <a:schemeClr val="tx1"/>
                          </a:solidFill>
                          <a:effectLst/>
                        </a:rPr>
                        <a:t>Reduction in natural gas use</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b="0" i="0" u="none" strike="noStrike" dirty="0" smtClean="0">
                          <a:solidFill>
                            <a:srgbClr val="000000"/>
                          </a:solidFill>
                          <a:effectLst/>
                          <a:latin typeface="Calibri" panose="020F0502020204030204" pitchFamily="34" charset="0"/>
                        </a:rPr>
                        <a:t>Natural</a:t>
                      </a:r>
                      <a:r>
                        <a:rPr lang="en-US" sz="1200" b="0" i="0" u="none" strike="noStrike" baseline="0" dirty="0" smtClean="0">
                          <a:solidFill>
                            <a:srgbClr val="000000"/>
                          </a:solidFill>
                          <a:effectLst/>
                          <a:latin typeface="Calibri" panose="020F0502020204030204" pitchFamily="34" charset="0"/>
                        </a:rPr>
                        <a:t> gas </a:t>
                      </a:r>
                      <a:r>
                        <a:rPr lang="en-US" sz="1200" b="0" i="0" u="none" strike="noStrike" dirty="0" smtClean="0">
                          <a:solidFill>
                            <a:srgbClr val="000000"/>
                          </a:solidFill>
                          <a:effectLst/>
                          <a:latin typeface="Calibri" panose="020F0502020204030204" pitchFamily="34" charset="0"/>
                        </a:rPr>
                        <a:t>demand declines at 0.2% YoY rate from 2020 to 2030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Natural</a:t>
                      </a:r>
                      <a:r>
                        <a:rPr lang="en-US" sz="1200" b="0" i="0" u="none" strike="noStrike" baseline="0" dirty="0" smtClean="0">
                          <a:solidFill>
                            <a:srgbClr val="000000"/>
                          </a:solidFill>
                          <a:effectLst/>
                          <a:latin typeface="Calibri" panose="020F0502020204030204" pitchFamily="34" charset="0"/>
                        </a:rPr>
                        <a:t> gas </a:t>
                      </a:r>
                      <a:r>
                        <a:rPr lang="en-US" sz="1200" b="0" i="0" u="none" strike="noStrike" dirty="0" smtClean="0">
                          <a:solidFill>
                            <a:srgbClr val="000000"/>
                          </a:solidFill>
                          <a:effectLst/>
                          <a:latin typeface="Calibri" panose="020F0502020204030204" pitchFamily="34" charset="0"/>
                        </a:rPr>
                        <a:t>demand declines at 2.4% YoY rate from 2020 to 2030</a:t>
                      </a:r>
                    </a:p>
                  </a:txBody>
                  <a:tcPr marL="0" marR="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Natural</a:t>
                      </a:r>
                      <a:r>
                        <a:rPr lang="en-US" sz="1200" b="0" i="0" u="none" strike="noStrike" baseline="0" dirty="0" smtClean="0">
                          <a:solidFill>
                            <a:srgbClr val="000000"/>
                          </a:solidFill>
                          <a:effectLst/>
                          <a:latin typeface="Calibri" panose="020F0502020204030204" pitchFamily="34" charset="0"/>
                        </a:rPr>
                        <a:t> gas </a:t>
                      </a:r>
                      <a:r>
                        <a:rPr lang="en-US" sz="1200" b="0" i="0" u="none" strike="noStrike" dirty="0" smtClean="0">
                          <a:solidFill>
                            <a:srgbClr val="000000"/>
                          </a:solidFill>
                          <a:effectLst/>
                          <a:latin typeface="Calibri" panose="020F0502020204030204" pitchFamily="34" charset="0"/>
                        </a:rPr>
                        <a:t>demand declines at 3% YoY rate from 2020 to 2030</a:t>
                      </a:r>
                    </a:p>
                  </a:txBody>
                  <a:tcPr marL="0" marR="0" marT="0" marB="0" anchor="ctr"/>
                </a:tc>
                <a:extLst>
                  <a:ext uri="{0D108BD9-81ED-4DB2-BD59-A6C34878D82A}">
                    <a16:rowId xmlns:a16="http://schemas.microsoft.com/office/drawing/2014/main" val="2056172318"/>
                  </a:ext>
                </a:extLst>
              </a:tr>
              <a:tr h="26570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800" b="1" u="none" strike="noStrike" dirty="0" smtClean="0">
                          <a:solidFill>
                            <a:schemeClr val="tx1"/>
                          </a:solidFill>
                          <a:effectLst/>
                        </a:rPr>
                        <a:t>Energy</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40656588"/>
                  </a:ext>
                </a:extLst>
              </a:tr>
              <a:tr h="301549">
                <a:tc>
                  <a:txBody>
                    <a:bodyPr/>
                    <a:lstStyle/>
                    <a:p>
                      <a:pPr algn="l" fontAlgn="ctr"/>
                      <a:r>
                        <a:rPr lang="en-US" sz="1200" u="none" strike="noStrike" dirty="0">
                          <a:solidFill>
                            <a:schemeClr val="tx1"/>
                          </a:solidFill>
                          <a:effectLst/>
                        </a:rPr>
                        <a:t>RPS Class I renewables</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50% by 2030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50% by 2030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a:effectLst/>
                        </a:rPr>
                        <a:t>58% by 2030</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7185440"/>
                  </a:ext>
                </a:extLst>
              </a:tr>
              <a:tr h="191406">
                <a:tc>
                  <a:txBody>
                    <a:bodyPr/>
                    <a:lstStyle/>
                    <a:p>
                      <a:pPr algn="l" fontAlgn="ctr"/>
                      <a:r>
                        <a:rPr lang="en-US" sz="1200" u="none" strike="noStrike" dirty="0">
                          <a:solidFill>
                            <a:schemeClr val="tx1"/>
                          </a:solidFill>
                          <a:effectLst/>
                        </a:rPr>
                        <a:t>Nuclear</a:t>
                      </a:r>
                      <a:endParaRPr lang="en-US" sz="12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a:effectLst/>
                        </a:rPr>
                        <a:t>~3.5 GW </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~3.5 GW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~3.5 GW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5293324"/>
                  </a:ext>
                </a:extLst>
              </a:tr>
              <a:tr h="524622">
                <a:tc>
                  <a:txBody>
                    <a:bodyPr/>
                    <a:lstStyle/>
                    <a:p>
                      <a:pPr algn="l" fontAlgn="ctr"/>
                      <a:r>
                        <a:rPr lang="en-US" sz="1200" u="none" strike="noStrike">
                          <a:solidFill>
                            <a:schemeClr val="tx1"/>
                          </a:solidFill>
                          <a:effectLst/>
                        </a:rPr>
                        <a:t>Solar</a:t>
                      </a:r>
                      <a:endParaRPr lang="en-US" sz="1200" b="0" i="0" u="none" strike="noStrike">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dirty="0">
                          <a:effectLst/>
                        </a:rPr>
                        <a:t>12 GW (after 2026, continue adding same annual quantities under SuSI)</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12 GW (after 2026, generic PJM solar purchases</a:t>
                      </a:r>
                      <a:r>
                        <a:rPr lang="en-US" sz="1200" u="none" strike="noStrike" baseline="0" dirty="0">
                          <a:effectLst/>
                        </a:rPr>
                        <a:t> </a:t>
                      </a:r>
                      <a:r>
                        <a:rPr lang="en-US" sz="1200" u="none" strike="noStrike" dirty="0">
                          <a:effectLst/>
                        </a:rPr>
                        <a:t>rather than through SuSI)</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14.5 GW</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30468497"/>
                  </a:ext>
                </a:extLst>
              </a:tr>
              <a:tr h="256620">
                <a:tc>
                  <a:txBody>
                    <a:bodyPr/>
                    <a:lstStyle/>
                    <a:p>
                      <a:pPr algn="l" fontAlgn="ctr"/>
                      <a:r>
                        <a:rPr lang="en-US" sz="1200" u="none" strike="noStrike">
                          <a:solidFill>
                            <a:schemeClr val="tx1"/>
                          </a:solidFill>
                          <a:effectLst/>
                        </a:rPr>
                        <a:t>Storage</a:t>
                      </a:r>
                      <a:endParaRPr lang="en-US" sz="1200" b="0" i="0" u="none" strike="noStrike">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a:effectLst/>
                        </a:rPr>
                        <a:t>2 GW </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2.5 GW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200" u="none" strike="noStrike" dirty="0">
                          <a:effectLst/>
                        </a:rPr>
                        <a:t>2.5 GW </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49694304"/>
                  </a:ext>
                </a:extLst>
              </a:tr>
              <a:tr h="256620">
                <a:tc>
                  <a:txBody>
                    <a:bodyPr/>
                    <a:lstStyle/>
                    <a:p>
                      <a:pPr algn="l" fontAlgn="ctr"/>
                      <a:r>
                        <a:rPr lang="en-US" sz="1200" u="none" strike="noStrike">
                          <a:solidFill>
                            <a:schemeClr val="tx1"/>
                          </a:solidFill>
                          <a:effectLst/>
                        </a:rPr>
                        <a:t>Offshore wind</a:t>
                      </a:r>
                      <a:endParaRPr lang="en-US" sz="1200" b="0" i="0" u="none" strike="noStrike">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200" u="none" strike="noStrike">
                          <a:effectLst/>
                        </a:rPr>
                        <a:t>3.7 GW</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fr-FR" sz="1200" u="none" strike="noStrike" dirty="0">
                          <a:effectLst/>
                        </a:rPr>
                        <a:t>3.7 GW + 1.2 GW (3rd solicitation)</a:t>
                      </a:r>
                      <a:endParaRPr lang="fr-FR" sz="12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fr-FR" sz="1200" u="none" strike="noStrike" dirty="0">
                          <a:effectLst/>
                        </a:rPr>
                        <a:t>3.7 GW + 1.2 GW (3rd solicitation)</a:t>
                      </a:r>
                      <a:endParaRPr lang="fr-FR"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84100594"/>
                  </a:ext>
                </a:extLst>
              </a:tr>
            </a:tbl>
          </a:graphicData>
        </a:graphic>
      </p:graphicFrame>
      <p:sp>
        <p:nvSpPr>
          <p:cNvPr id="7" name="Footer Placeholder 2"/>
          <p:cNvSpPr>
            <a:spLocks noGrp="1"/>
          </p:cNvSpPr>
          <p:nvPr>
            <p:ph type="ftr" sz="quarter" idx="20"/>
          </p:nvPr>
        </p:nvSpPr>
        <p:spPr>
          <a:xfrm>
            <a:off x="409826" y="6421967"/>
            <a:ext cx="9640937" cy="365125"/>
          </a:xfrm>
        </p:spPr>
        <p:txBody>
          <a:bodyPr/>
          <a:lstStyle/>
          <a:p>
            <a:r>
              <a:rPr lang="en-US" dirty="0"/>
              <a:t>(*) These market shares are not Brattle projections of the likely EV adoption in 2030.  They reflect meeting the 330K EV goals in 2025 as is modeled in the EMP least cost scenario and extension of the same trajectory to 2030.</a:t>
            </a:r>
          </a:p>
        </p:txBody>
      </p:sp>
    </p:spTree>
    <p:extLst>
      <p:ext uri="{BB962C8B-B14F-4D97-AF65-F5344CB8AC3E}">
        <p14:creationId xmlns:p14="http://schemas.microsoft.com/office/powerpoint/2010/main" val="419149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20</a:t>
            </a:fld>
            <a:endParaRPr lang="en-US"/>
          </a:p>
        </p:txBody>
      </p:sp>
      <p:sp>
        <p:nvSpPr>
          <p:cNvPr id="6" name="Title 5"/>
          <p:cNvSpPr>
            <a:spLocks noGrp="1"/>
          </p:cNvSpPr>
          <p:nvPr>
            <p:ph type="title"/>
          </p:nvPr>
        </p:nvSpPr>
        <p:spPr/>
        <p:txBody>
          <a:bodyPr/>
          <a:lstStyle/>
          <a:p>
            <a:r>
              <a:rPr lang="en-US"/>
              <a:t>Step 2: Determine Statewide Energy Demand</a:t>
            </a:r>
          </a:p>
        </p:txBody>
      </p:sp>
      <p:sp>
        <p:nvSpPr>
          <p:cNvPr id="68" name="Text Placeholder 4"/>
          <p:cNvSpPr>
            <a:spLocks noGrp="1"/>
          </p:cNvSpPr>
          <p:nvPr>
            <p:ph type="body" sz="quarter" idx="19"/>
          </p:nvPr>
        </p:nvSpPr>
        <p:spPr>
          <a:xfrm>
            <a:off x="508000" y="7549"/>
            <a:ext cx="6040438" cy="477054"/>
          </a:xfrm>
        </p:spPr>
        <p:txBody>
          <a:bodyPr/>
          <a:lstStyle/>
          <a:p>
            <a:r>
              <a:rPr lang="en-US"/>
              <a:t>approach</a:t>
            </a:r>
          </a:p>
        </p:txBody>
      </p:sp>
      <p:graphicFrame>
        <p:nvGraphicFramePr>
          <p:cNvPr id="26" name="Table 25"/>
          <p:cNvGraphicFramePr>
            <a:graphicFrameLocks noGrp="1"/>
          </p:cNvGraphicFramePr>
          <p:nvPr>
            <p:extLst>
              <p:ext uri="{D42A27DB-BD31-4B8C-83A1-F6EECF244321}">
                <p14:modId xmlns:p14="http://schemas.microsoft.com/office/powerpoint/2010/main" val="3346925912"/>
              </p:ext>
            </p:extLst>
          </p:nvPr>
        </p:nvGraphicFramePr>
        <p:xfrm>
          <a:off x="478882" y="2604217"/>
          <a:ext cx="10887989" cy="3362960"/>
        </p:xfrm>
        <a:graphic>
          <a:graphicData uri="http://schemas.openxmlformats.org/drawingml/2006/table">
            <a:tbl>
              <a:tblPr firstRow="1" bandRow="1">
                <a:tableStyleId>{F2DE63D5-997A-4646-A377-4702673A728D}</a:tableStyleId>
              </a:tblPr>
              <a:tblGrid>
                <a:gridCol w="1568489">
                  <a:extLst>
                    <a:ext uri="{9D8B030D-6E8A-4147-A177-3AD203B41FA5}">
                      <a16:colId xmlns:a16="http://schemas.microsoft.com/office/drawing/2014/main" val="3854719447"/>
                    </a:ext>
                  </a:extLst>
                </a:gridCol>
                <a:gridCol w="9319500">
                  <a:extLst>
                    <a:ext uri="{9D8B030D-6E8A-4147-A177-3AD203B41FA5}">
                      <a16:colId xmlns:a16="http://schemas.microsoft.com/office/drawing/2014/main" val="1122847818"/>
                    </a:ext>
                  </a:extLst>
                </a:gridCol>
              </a:tblGrid>
              <a:tr h="370840">
                <a:tc>
                  <a:txBody>
                    <a:bodyPr/>
                    <a:lstStyle/>
                    <a:p>
                      <a:endParaRPr lang="en-US" dirty="0"/>
                    </a:p>
                  </a:txBody>
                  <a:tcPr/>
                </a:tc>
                <a:tc>
                  <a:txBody>
                    <a:bodyPr/>
                    <a:lstStyle/>
                    <a:p>
                      <a:r>
                        <a:rPr lang="en-US"/>
                        <a:t>Approach</a:t>
                      </a:r>
                    </a:p>
                  </a:txBody>
                  <a:tcPr/>
                </a:tc>
                <a:extLst>
                  <a:ext uri="{0D108BD9-81ED-4DB2-BD59-A6C34878D82A}">
                    <a16:rowId xmlns:a16="http://schemas.microsoft.com/office/drawing/2014/main" val="3281419523"/>
                  </a:ext>
                </a:extLst>
              </a:tr>
              <a:tr h="370840">
                <a:tc>
                  <a:txBody>
                    <a:bodyPr/>
                    <a:lstStyle/>
                    <a:p>
                      <a:r>
                        <a:rPr lang="en-US" b="1"/>
                        <a:t>Electricity </a:t>
                      </a:r>
                    </a:p>
                  </a:txBody>
                  <a:tcPr>
                    <a:solidFill>
                      <a:schemeClr val="accent3">
                        <a:lumMod val="20000"/>
                        <a:lumOff val="80000"/>
                      </a:schemeClr>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dirty="0"/>
                        <a:t>Based on PJM’s</a:t>
                      </a:r>
                      <a:r>
                        <a:rPr lang="en-US" sz="1600" baseline="0" dirty="0"/>
                        <a:t> energy forecast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baseline="0" dirty="0"/>
                        <a:t>PJM's EE, distributed solar, and building decarbonization </a:t>
                      </a:r>
                      <a:r>
                        <a:rPr lang="en-US" sz="1600" baseline="0" dirty="0" smtClean="0"/>
                        <a:t>assumptions </a:t>
                      </a:r>
                      <a:r>
                        <a:rPr lang="en-US" sz="1600" baseline="0" dirty="0"/>
                        <a:t>are consistent with the Current Policy Pathway Case, while EV forecast is adjusted based on Brattle model</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baseline="0" dirty="0"/>
                        <a:t>For EMP Achievement Pathway and Ambitious Pathway Cases, adjust the forecast to reflect more ambitious EE and </a:t>
                      </a:r>
                      <a:r>
                        <a:rPr lang="en-US" sz="1600" baseline="0" dirty="0" smtClean="0"/>
                        <a:t>electrification</a:t>
                      </a:r>
                      <a:r>
                        <a:rPr lang="en-US" sz="1600" baseline="0" dirty="0"/>
                        <a:t> </a:t>
                      </a:r>
                      <a:endParaRPr lang="en-US" sz="1600" dirty="0"/>
                    </a:p>
                  </a:txBody>
                  <a:tcPr/>
                </a:tc>
                <a:extLst>
                  <a:ext uri="{0D108BD9-81ED-4DB2-BD59-A6C34878D82A}">
                    <a16:rowId xmlns:a16="http://schemas.microsoft.com/office/drawing/2014/main" val="1393593482"/>
                  </a:ext>
                </a:extLst>
              </a:tr>
              <a:tr h="370840">
                <a:tc>
                  <a:txBody>
                    <a:bodyPr/>
                    <a:lstStyle/>
                    <a:p>
                      <a:r>
                        <a:rPr lang="en-US" b="1"/>
                        <a:t>Natural Gas</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Based</a:t>
                      </a:r>
                      <a:r>
                        <a:rPr lang="en-US" sz="1600" baseline="0" dirty="0" smtClean="0"/>
                        <a:t> on continuation of historical trends and EE targets in the Board orders in the Current Policy Pathway Case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Incorporate information from utility sales forecasts for the Current Policy Pathway</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baseline="0" dirty="0" smtClean="0"/>
                        <a:t>For EMP Achievement Pathway and Ambitious Pathway Cases, adjust the forecast to reflect more ambitious EE and building decarbonization </a:t>
                      </a:r>
                      <a:endParaRPr lang="en-US" sz="1600" dirty="0"/>
                    </a:p>
                  </a:txBody>
                  <a:tcPr/>
                </a:tc>
                <a:extLst>
                  <a:ext uri="{0D108BD9-81ED-4DB2-BD59-A6C34878D82A}">
                    <a16:rowId xmlns:a16="http://schemas.microsoft.com/office/drawing/2014/main" val="1260985832"/>
                  </a:ext>
                </a:extLst>
              </a:tr>
              <a:tr h="370840">
                <a:tc>
                  <a:txBody>
                    <a:bodyPr/>
                    <a:lstStyle/>
                    <a:p>
                      <a:r>
                        <a:rPr lang="en-US" b="1"/>
                        <a:t>Gasoline</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Based on current usage and adjustments due to EV</a:t>
                      </a:r>
                      <a:r>
                        <a:rPr lang="en-US" sz="1600" baseline="0" dirty="0"/>
                        <a:t> adoption assumptions across cases</a:t>
                      </a:r>
                      <a:endParaRPr lang="en-US" sz="1600" dirty="0"/>
                    </a:p>
                  </a:txBody>
                  <a:tcPr/>
                </a:tc>
                <a:extLst>
                  <a:ext uri="{0D108BD9-81ED-4DB2-BD59-A6C34878D82A}">
                    <a16:rowId xmlns:a16="http://schemas.microsoft.com/office/drawing/2014/main" val="4124297287"/>
                  </a:ext>
                </a:extLst>
              </a:tr>
            </a:tbl>
          </a:graphicData>
        </a:graphic>
      </p:graphicFrame>
      <p:sp>
        <p:nvSpPr>
          <p:cNvPr id="22" name="TextBox 21"/>
          <p:cNvSpPr txBox="1"/>
          <p:nvPr/>
        </p:nvSpPr>
        <p:spPr>
          <a:xfrm>
            <a:off x="478882" y="1258746"/>
            <a:ext cx="1645920" cy="58477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1: Define scenario inputs</a:t>
            </a:r>
          </a:p>
        </p:txBody>
      </p:sp>
      <p:cxnSp>
        <p:nvCxnSpPr>
          <p:cNvPr id="23" name="Straight Arrow Connector 22"/>
          <p:cNvCxnSpPr/>
          <p:nvPr/>
        </p:nvCxnSpPr>
        <p:spPr>
          <a:xfrm>
            <a:off x="213417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24" name="Straight Arrow Connector 23"/>
          <p:cNvCxnSpPr/>
          <p:nvPr/>
        </p:nvCxnSpPr>
        <p:spPr>
          <a:xfrm>
            <a:off x="581616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29" name="TextBox 28"/>
          <p:cNvSpPr txBox="1"/>
          <p:nvPr/>
        </p:nvSpPr>
        <p:spPr>
          <a:xfrm>
            <a:off x="6037816"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4: Calculate statewide program costs</a:t>
            </a:r>
          </a:p>
        </p:txBody>
      </p:sp>
      <p:cxnSp>
        <p:nvCxnSpPr>
          <p:cNvPr id="30" name="Straight Arrow Connector 29"/>
          <p:cNvCxnSpPr/>
          <p:nvPr/>
        </p:nvCxnSpPr>
        <p:spPr>
          <a:xfrm>
            <a:off x="7679857" y="137451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32" name="TextBox 31"/>
          <p:cNvSpPr txBox="1"/>
          <p:nvPr/>
        </p:nvSpPr>
        <p:spPr>
          <a:xfrm>
            <a:off x="7889014"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5: Calculate rates for each utility</a:t>
            </a:r>
          </a:p>
        </p:txBody>
      </p:sp>
      <p:sp>
        <p:nvSpPr>
          <p:cNvPr id="41" name="TextBox 40"/>
          <p:cNvSpPr txBox="1"/>
          <p:nvPr/>
        </p:nvSpPr>
        <p:spPr>
          <a:xfrm>
            <a:off x="9720951"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6: Calculate consumer energy costs</a:t>
            </a:r>
          </a:p>
        </p:txBody>
      </p:sp>
      <p:cxnSp>
        <p:nvCxnSpPr>
          <p:cNvPr id="42" name="Straight Arrow Connector 41"/>
          <p:cNvCxnSpPr/>
          <p:nvPr/>
        </p:nvCxnSpPr>
        <p:spPr>
          <a:xfrm>
            <a:off x="950539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43" name="TextBox 42"/>
          <p:cNvSpPr txBox="1"/>
          <p:nvPr/>
        </p:nvSpPr>
        <p:spPr>
          <a:xfrm>
            <a:off x="4182739"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3: Determine residual supply</a:t>
            </a:r>
          </a:p>
        </p:txBody>
      </p:sp>
      <p:cxnSp>
        <p:nvCxnSpPr>
          <p:cNvPr id="44" name="Straight Arrow Connector 43"/>
          <p:cNvCxnSpPr/>
          <p:nvPr/>
        </p:nvCxnSpPr>
        <p:spPr>
          <a:xfrm>
            <a:off x="395898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45" name="Straight Arrow Connector 44"/>
          <p:cNvCxnSpPr/>
          <p:nvPr/>
        </p:nvCxnSpPr>
        <p:spPr>
          <a:xfrm>
            <a:off x="2126798"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81616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679857" y="142654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9505392"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395898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348586" y="1258746"/>
            <a:ext cx="1645920" cy="107721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2: Determine statewide energy demand</a:t>
            </a:r>
          </a:p>
        </p:txBody>
      </p:sp>
    </p:spTree>
    <p:extLst>
      <p:ext uri="{BB962C8B-B14F-4D97-AF65-F5344CB8AC3E}">
        <p14:creationId xmlns:p14="http://schemas.microsoft.com/office/powerpoint/2010/main" val="1010793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21</a:t>
            </a:fld>
            <a:endParaRPr lang="en-US"/>
          </a:p>
        </p:txBody>
      </p:sp>
      <p:sp>
        <p:nvSpPr>
          <p:cNvPr id="6" name="Title 5"/>
          <p:cNvSpPr>
            <a:spLocks noGrp="1"/>
          </p:cNvSpPr>
          <p:nvPr>
            <p:ph type="title"/>
          </p:nvPr>
        </p:nvSpPr>
        <p:spPr/>
        <p:txBody>
          <a:bodyPr/>
          <a:lstStyle/>
          <a:p>
            <a:r>
              <a:rPr lang="en-US"/>
              <a:t>Step 3: Determine Statewide Energy Supply</a:t>
            </a:r>
          </a:p>
        </p:txBody>
      </p:sp>
      <p:sp>
        <p:nvSpPr>
          <p:cNvPr id="68" name="Text Placeholder 4"/>
          <p:cNvSpPr>
            <a:spLocks noGrp="1"/>
          </p:cNvSpPr>
          <p:nvPr>
            <p:ph type="body" sz="quarter" idx="19"/>
          </p:nvPr>
        </p:nvSpPr>
        <p:spPr>
          <a:xfrm>
            <a:off x="508000" y="7549"/>
            <a:ext cx="6040438" cy="477054"/>
          </a:xfrm>
        </p:spPr>
        <p:txBody>
          <a:bodyPr/>
          <a:lstStyle/>
          <a:p>
            <a:r>
              <a:rPr lang="en-US"/>
              <a:t>approach</a:t>
            </a:r>
          </a:p>
        </p:txBody>
      </p:sp>
      <p:graphicFrame>
        <p:nvGraphicFramePr>
          <p:cNvPr id="21" name="Table 20"/>
          <p:cNvGraphicFramePr>
            <a:graphicFrameLocks noGrp="1"/>
          </p:cNvGraphicFramePr>
          <p:nvPr>
            <p:extLst>
              <p:ext uri="{D42A27DB-BD31-4B8C-83A1-F6EECF244321}">
                <p14:modId xmlns:p14="http://schemas.microsoft.com/office/powerpoint/2010/main" val="489099372"/>
              </p:ext>
            </p:extLst>
          </p:nvPr>
        </p:nvGraphicFramePr>
        <p:xfrm>
          <a:off x="478883" y="3316126"/>
          <a:ext cx="10887988" cy="1935480"/>
        </p:xfrm>
        <a:graphic>
          <a:graphicData uri="http://schemas.openxmlformats.org/drawingml/2006/table">
            <a:tbl>
              <a:tblPr firstRow="1" bandRow="1">
                <a:tableStyleId>{F2DE63D5-997A-4646-A377-4702673A728D}</a:tableStyleId>
              </a:tblPr>
              <a:tblGrid>
                <a:gridCol w="1568489">
                  <a:extLst>
                    <a:ext uri="{9D8B030D-6E8A-4147-A177-3AD203B41FA5}">
                      <a16:colId xmlns:a16="http://schemas.microsoft.com/office/drawing/2014/main" val="3854719447"/>
                    </a:ext>
                  </a:extLst>
                </a:gridCol>
                <a:gridCol w="9319499">
                  <a:extLst>
                    <a:ext uri="{9D8B030D-6E8A-4147-A177-3AD203B41FA5}">
                      <a16:colId xmlns:a16="http://schemas.microsoft.com/office/drawing/2014/main" val="1122847818"/>
                    </a:ext>
                  </a:extLst>
                </a:gridCol>
              </a:tblGrid>
              <a:tr h="370840">
                <a:tc>
                  <a:txBody>
                    <a:bodyPr/>
                    <a:lstStyle/>
                    <a:p>
                      <a:endParaRPr lang="en-US"/>
                    </a:p>
                  </a:txBody>
                  <a:tcPr/>
                </a:tc>
                <a:tc>
                  <a:txBody>
                    <a:bodyPr/>
                    <a:lstStyle/>
                    <a:p>
                      <a:r>
                        <a:rPr lang="en-US"/>
                        <a:t>Approach</a:t>
                      </a:r>
                    </a:p>
                  </a:txBody>
                  <a:tcPr/>
                </a:tc>
                <a:extLst>
                  <a:ext uri="{0D108BD9-81ED-4DB2-BD59-A6C34878D82A}">
                    <a16:rowId xmlns:a16="http://schemas.microsoft.com/office/drawing/2014/main" val="3281419523"/>
                  </a:ext>
                </a:extLst>
              </a:tr>
              <a:tr h="370840">
                <a:tc>
                  <a:txBody>
                    <a:bodyPr/>
                    <a:lstStyle/>
                    <a:p>
                      <a:r>
                        <a:rPr lang="en-US" b="1"/>
                        <a:t>Electricity </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Assume supply</a:t>
                      </a:r>
                      <a:r>
                        <a:rPr lang="en-US" sz="1600" baseline="0"/>
                        <a:t> meets demand</a:t>
                      </a:r>
                      <a:endParaRPr lang="en-US" sz="160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solidFill>
                        </a:rPr>
                        <a:t>For</a:t>
                      </a:r>
                      <a:r>
                        <a:rPr lang="en-US" sz="1600" baseline="0">
                          <a:solidFill>
                            <a:schemeClr val="tx1"/>
                          </a:solidFill>
                        </a:rPr>
                        <a:t> each case, s</a:t>
                      </a:r>
                      <a:r>
                        <a:rPr lang="en-US" sz="1600">
                          <a:solidFill>
                            <a:schemeClr val="tx1"/>
                          </a:solidFill>
                        </a:rPr>
                        <a:t>olve for residual class I RECs needed after solar and</a:t>
                      </a:r>
                      <a:r>
                        <a:rPr lang="en-US" sz="1600" baseline="0">
                          <a:solidFill>
                            <a:schemeClr val="tx1"/>
                          </a:solidFill>
                        </a:rPr>
                        <a:t> offshore wind to meet the RPS target, and solve for</a:t>
                      </a:r>
                      <a:r>
                        <a:rPr lang="en-US" sz="1600">
                          <a:solidFill>
                            <a:schemeClr val="tx1"/>
                          </a:solidFill>
                        </a:rPr>
                        <a:t> non-renewable generation</a:t>
                      </a:r>
                    </a:p>
                  </a:txBody>
                  <a:tcPr/>
                </a:tc>
                <a:extLst>
                  <a:ext uri="{0D108BD9-81ED-4DB2-BD59-A6C34878D82A}">
                    <a16:rowId xmlns:a16="http://schemas.microsoft.com/office/drawing/2014/main" val="1393593482"/>
                  </a:ext>
                </a:extLst>
              </a:tr>
              <a:tr h="370840">
                <a:tc>
                  <a:txBody>
                    <a:bodyPr/>
                    <a:lstStyle/>
                    <a:p>
                      <a:r>
                        <a:rPr lang="en-US" b="1"/>
                        <a:t>Natural Gas</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N/A</a:t>
                      </a:r>
                      <a:endParaRPr lang="en-US" sz="1600" dirty="0"/>
                    </a:p>
                  </a:txBody>
                  <a:tcPr/>
                </a:tc>
                <a:extLst>
                  <a:ext uri="{0D108BD9-81ED-4DB2-BD59-A6C34878D82A}">
                    <a16:rowId xmlns:a16="http://schemas.microsoft.com/office/drawing/2014/main" val="1260985832"/>
                  </a:ext>
                </a:extLst>
              </a:tr>
              <a:tr h="370840">
                <a:tc>
                  <a:txBody>
                    <a:bodyPr/>
                    <a:lstStyle/>
                    <a:p>
                      <a:r>
                        <a:rPr lang="en-US" b="1"/>
                        <a:t>Gasoline</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N/A</a:t>
                      </a:r>
                      <a:endParaRPr lang="en-US" sz="1600" dirty="0"/>
                    </a:p>
                  </a:txBody>
                  <a:tcPr/>
                </a:tc>
                <a:extLst>
                  <a:ext uri="{0D108BD9-81ED-4DB2-BD59-A6C34878D82A}">
                    <a16:rowId xmlns:a16="http://schemas.microsoft.com/office/drawing/2014/main" val="4124297287"/>
                  </a:ext>
                </a:extLst>
              </a:tr>
            </a:tbl>
          </a:graphicData>
        </a:graphic>
      </p:graphicFrame>
      <p:sp>
        <p:nvSpPr>
          <p:cNvPr id="20" name="TextBox 19"/>
          <p:cNvSpPr txBox="1"/>
          <p:nvPr/>
        </p:nvSpPr>
        <p:spPr>
          <a:xfrm>
            <a:off x="478882" y="1258746"/>
            <a:ext cx="1645920" cy="58477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1: Define scenario inputs</a:t>
            </a:r>
          </a:p>
        </p:txBody>
      </p:sp>
      <p:cxnSp>
        <p:nvCxnSpPr>
          <p:cNvPr id="22" name="Straight Arrow Connector 21"/>
          <p:cNvCxnSpPr/>
          <p:nvPr/>
        </p:nvCxnSpPr>
        <p:spPr>
          <a:xfrm>
            <a:off x="213417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23" name="Straight Arrow Connector 22"/>
          <p:cNvCxnSpPr/>
          <p:nvPr/>
        </p:nvCxnSpPr>
        <p:spPr>
          <a:xfrm>
            <a:off x="581616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24" name="TextBox 23"/>
          <p:cNvSpPr txBox="1"/>
          <p:nvPr/>
        </p:nvSpPr>
        <p:spPr>
          <a:xfrm>
            <a:off x="6037816"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4: Calculate statewide program costs</a:t>
            </a:r>
          </a:p>
        </p:txBody>
      </p:sp>
      <p:cxnSp>
        <p:nvCxnSpPr>
          <p:cNvPr id="25" name="Straight Arrow Connector 24"/>
          <p:cNvCxnSpPr/>
          <p:nvPr/>
        </p:nvCxnSpPr>
        <p:spPr>
          <a:xfrm>
            <a:off x="7679857" y="137451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26" name="TextBox 25"/>
          <p:cNvSpPr txBox="1"/>
          <p:nvPr/>
        </p:nvSpPr>
        <p:spPr>
          <a:xfrm>
            <a:off x="7889014"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5: Calculate rates for each utility</a:t>
            </a:r>
          </a:p>
        </p:txBody>
      </p:sp>
      <p:sp>
        <p:nvSpPr>
          <p:cNvPr id="27" name="TextBox 26"/>
          <p:cNvSpPr txBox="1"/>
          <p:nvPr/>
        </p:nvSpPr>
        <p:spPr>
          <a:xfrm>
            <a:off x="9720951"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6: Calculate consumer energy costs</a:t>
            </a:r>
          </a:p>
        </p:txBody>
      </p:sp>
      <p:cxnSp>
        <p:nvCxnSpPr>
          <p:cNvPr id="28" name="Straight Arrow Connector 27"/>
          <p:cNvCxnSpPr/>
          <p:nvPr/>
        </p:nvCxnSpPr>
        <p:spPr>
          <a:xfrm>
            <a:off x="950539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29" name="TextBox 28"/>
          <p:cNvSpPr txBox="1"/>
          <p:nvPr/>
        </p:nvSpPr>
        <p:spPr>
          <a:xfrm>
            <a:off x="4182739" y="1247196"/>
            <a:ext cx="1645920" cy="8309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3: Determine residual supply</a:t>
            </a:r>
          </a:p>
        </p:txBody>
      </p:sp>
      <p:cxnSp>
        <p:nvCxnSpPr>
          <p:cNvPr id="30" name="Straight Arrow Connector 29"/>
          <p:cNvCxnSpPr/>
          <p:nvPr/>
        </p:nvCxnSpPr>
        <p:spPr>
          <a:xfrm>
            <a:off x="395898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32" name="Straight Arrow Connector 31"/>
          <p:cNvCxnSpPr/>
          <p:nvPr/>
        </p:nvCxnSpPr>
        <p:spPr>
          <a:xfrm>
            <a:off x="2126798"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81616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7679857" y="142654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9505392"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395898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348586" y="1258746"/>
            <a:ext cx="1645920" cy="107721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2: Determine statewide energy demand</a:t>
            </a:r>
          </a:p>
        </p:txBody>
      </p:sp>
    </p:spTree>
    <p:extLst>
      <p:ext uri="{BB962C8B-B14F-4D97-AF65-F5344CB8AC3E}">
        <p14:creationId xmlns:p14="http://schemas.microsoft.com/office/powerpoint/2010/main" val="2345722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22</a:t>
            </a:fld>
            <a:endParaRPr lang="en-US"/>
          </a:p>
        </p:txBody>
      </p:sp>
      <p:sp>
        <p:nvSpPr>
          <p:cNvPr id="6" name="Title 5"/>
          <p:cNvSpPr>
            <a:spLocks noGrp="1"/>
          </p:cNvSpPr>
          <p:nvPr>
            <p:ph type="title"/>
          </p:nvPr>
        </p:nvSpPr>
        <p:spPr/>
        <p:txBody>
          <a:bodyPr/>
          <a:lstStyle/>
          <a:p>
            <a:r>
              <a:rPr lang="en-US"/>
              <a:t>Step 4: Calculate Statewide Costs of EMP Programs</a:t>
            </a:r>
          </a:p>
        </p:txBody>
      </p:sp>
      <p:sp>
        <p:nvSpPr>
          <p:cNvPr id="68" name="Text Placeholder 4"/>
          <p:cNvSpPr>
            <a:spLocks noGrp="1"/>
          </p:cNvSpPr>
          <p:nvPr>
            <p:ph type="body" sz="quarter" idx="19"/>
          </p:nvPr>
        </p:nvSpPr>
        <p:spPr>
          <a:xfrm>
            <a:off x="508000" y="7549"/>
            <a:ext cx="6040438" cy="477054"/>
          </a:xfrm>
        </p:spPr>
        <p:txBody>
          <a:bodyPr/>
          <a:lstStyle/>
          <a:p>
            <a:r>
              <a:rPr lang="en-US"/>
              <a:t>approach</a:t>
            </a:r>
          </a:p>
        </p:txBody>
      </p:sp>
      <p:sp>
        <p:nvSpPr>
          <p:cNvPr id="21" name="Rectangle 20"/>
          <p:cNvSpPr/>
          <p:nvPr/>
        </p:nvSpPr>
        <p:spPr>
          <a:xfrm>
            <a:off x="6025396" y="2153586"/>
            <a:ext cx="1701806" cy="203139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400" b="1">
                <a:solidFill>
                  <a:schemeClr val="accent1"/>
                </a:solidFill>
              </a:rPr>
              <a:t>Electricity Costs </a:t>
            </a:r>
          </a:p>
          <a:p>
            <a:pPr marL="171450" indent="-171450">
              <a:buFontTx/>
              <a:buChar char="-"/>
            </a:pPr>
            <a:r>
              <a:rPr lang="en-US" sz="1400">
                <a:solidFill>
                  <a:schemeClr val="tx1"/>
                </a:solidFill>
              </a:rPr>
              <a:t>Solar</a:t>
            </a:r>
          </a:p>
          <a:p>
            <a:pPr marL="171450" indent="-171450">
              <a:buFontTx/>
              <a:buChar char="-"/>
            </a:pPr>
            <a:r>
              <a:rPr lang="en-US" sz="1400">
                <a:solidFill>
                  <a:schemeClr val="tx1"/>
                </a:solidFill>
              </a:rPr>
              <a:t>Offshore wind</a:t>
            </a:r>
          </a:p>
          <a:p>
            <a:pPr marL="171450" indent="-171450">
              <a:buFontTx/>
              <a:buChar char="-"/>
            </a:pPr>
            <a:r>
              <a:rPr lang="en-US" sz="1400">
                <a:solidFill>
                  <a:schemeClr val="tx1"/>
                </a:solidFill>
              </a:rPr>
              <a:t>Storage</a:t>
            </a:r>
          </a:p>
          <a:p>
            <a:pPr marL="171450" indent="-171450">
              <a:buFontTx/>
              <a:buChar char="-"/>
            </a:pPr>
            <a:r>
              <a:rPr lang="en-US" sz="1400">
                <a:solidFill>
                  <a:schemeClr val="tx1"/>
                </a:solidFill>
              </a:rPr>
              <a:t>Nuclear</a:t>
            </a:r>
          </a:p>
          <a:p>
            <a:pPr marL="171450" indent="-171450">
              <a:buFontTx/>
              <a:buChar char="-"/>
            </a:pPr>
            <a:r>
              <a:rPr lang="en-US" sz="1400">
                <a:solidFill>
                  <a:schemeClr val="tx1"/>
                </a:solidFill>
              </a:rPr>
              <a:t>NJCEP </a:t>
            </a:r>
          </a:p>
          <a:p>
            <a:pPr marL="171450" indent="-171450">
              <a:buFontTx/>
              <a:buChar char="-"/>
            </a:pPr>
            <a:r>
              <a:rPr lang="en-US" sz="1400">
                <a:solidFill>
                  <a:schemeClr val="tx1"/>
                </a:solidFill>
              </a:rPr>
              <a:t>Utility-run EE and EV programs</a:t>
            </a:r>
          </a:p>
          <a:p>
            <a:pPr marL="171450" indent="-171450">
              <a:buFontTx/>
              <a:buChar char="-"/>
            </a:pPr>
            <a:r>
              <a:rPr lang="en-US" sz="1400">
                <a:solidFill>
                  <a:schemeClr val="tx1"/>
                </a:solidFill>
              </a:rPr>
              <a:t>Other Class I RECs</a:t>
            </a:r>
          </a:p>
        </p:txBody>
      </p:sp>
      <p:sp>
        <p:nvSpPr>
          <p:cNvPr id="22" name="Rectangle 21"/>
          <p:cNvSpPr/>
          <p:nvPr/>
        </p:nvSpPr>
        <p:spPr>
          <a:xfrm>
            <a:off x="6025396" y="4268861"/>
            <a:ext cx="1701806" cy="96006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400" b="1">
                <a:solidFill>
                  <a:schemeClr val="accent1"/>
                </a:solidFill>
              </a:rPr>
              <a:t>Natural Gas Costs</a:t>
            </a:r>
            <a:endParaRPr lang="en-US" sz="1400">
              <a:solidFill>
                <a:schemeClr val="accent1"/>
              </a:solidFill>
            </a:endParaRPr>
          </a:p>
          <a:p>
            <a:pPr marL="171450" indent="-171450">
              <a:buFontTx/>
              <a:buChar char="-"/>
            </a:pPr>
            <a:r>
              <a:rPr lang="en-US" sz="1400">
                <a:solidFill>
                  <a:schemeClr val="tx1"/>
                </a:solidFill>
              </a:rPr>
              <a:t>NJCEP </a:t>
            </a:r>
          </a:p>
          <a:p>
            <a:pPr marL="171450" indent="-171450">
              <a:buFontTx/>
              <a:buChar char="-"/>
            </a:pPr>
            <a:r>
              <a:rPr lang="en-US" sz="1400">
                <a:solidFill>
                  <a:schemeClr val="tx1"/>
                </a:solidFill>
              </a:rPr>
              <a:t>Utility-run EE programs</a:t>
            </a:r>
          </a:p>
        </p:txBody>
      </p:sp>
      <p:sp>
        <p:nvSpPr>
          <p:cNvPr id="29" name="Rectangle 28"/>
          <p:cNvSpPr/>
          <p:nvPr/>
        </p:nvSpPr>
        <p:spPr>
          <a:xfrm>
            <a:off x="5960718" y="2078193"/>
            <a:ext cx="1835287" cy="32530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endParaRPr lang="en-US"/>
          </a:p>
        </p:txBody>
      </p:sp>
      <p:sp>
        <p:nvSpPr>
          <p:cNvPr id="23" name="TextBox 22"/>
          <p:cNvSpPr txBox="1"/>
          <p:nvPr/>
        </p:nvSpPr>
        <p:spPr>
          <a:xfrm>
            <a:off x="478882" y="1258746"/>
            <a:ext cx="1645920" cy="58477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1: Define scenario inputs</a:t>
            </a:r>
          </a:p>
        </p:txBody>
      </p:sp>
      <p:cxnSp>
        <p:nvCxnSpPr>
          <p:cNvPr id="24" name="Straight Arrow Connector 23"/>
          <p:cNvCxnSpPr/>
          <p:nvPr/>
        </p:nvCxnSpPr>
        <p:spPr>
          <a:xfrm>
            <a:off x="213417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25" name="Straight Arrow Connector 24"/>
          <p:cNvCxnSpPr/>
          <p:nvPr/>
        </p:nvCxnSpPr>
        <p:spPr>
          <a:xfrm>
            <a:off x="581616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26" name="TextBox 25"/>
          <p:cNvSpPr txBox="1"/>
          <p:nvPr/>
        </p:nvSpPr>
        <p:spPr>
          <a:xfrm>
            <a:off x="6037816" y="1247196"/>
            <a:ext cx="1645920" cy="8309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4: Calculate statewide program costs</a:t>
            </a:r>
          </a:p>
        </p:txBody>
      </p:sp>
      <p:cxnSp>
        <p:nvCxnSpPr>
          <p:cNvPr id="27" name="Straight Arrow Connector 26"/>
          <p:cNvCxnSpPr/>
          <p:nvPr/>
        </p:nvCxnSpPr>
        <p:spPr>
          <a:xfrm>
            <a:off x="7679857" y="137451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28" name="TextBox 27"/>
          <p:cNvSpPr txBox="1"/>
          <p:nvPr/>
        </p:nvSpPr>
        <p:spPr>
          <a:xfrm>
            <a:off x="7889014"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5: Calculate rates for each utility</a:t>
            </a:r>
          </a:p>
        </p:txBody>
      </p:sp>
      <p:sp>
        <p:nvSpPr>
          <p:cNvPr id="30" name="TextBox 29"/>
          <p:cNvSpPr txBox="1"/>
          <p:nvPr/>
        </p:nvSpPr>
        <p:spPr>
          <a:xfrm>
            <a:off x="9720951"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6: Calculate consumer energy costs</a:t>
            </a:r>
          </a:p>
        </p:txBody>
      </p:sp>
      <p:cxnSp>
        <p:nvCxnSpPr>
          <p:cNvPr id="32" name="Straight Arrow Connector 31"/>
          <p:cNvCxnSpPr/>
          <p:nvPr/>
        </p:nvCxnSpPr>
        <p:spPr>
          <a:xfrm>
            <a:off x="950539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41" name="TextBox 40"/>
          <p:cNvSpPr txBox="1"/>
          <p:nvPr/>
        </p:nvSpPr>
        <p:spPr>
          <a:xfrm>
            <a:off x="4182739"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3: Determine residual supply</a:t>
            </a:r>
          </a:p>
        </p:txBody>
      </p:sp>
      <p:cxnSp>
        <p:nvCxnSpPr>
          <p:cNvPr id="42" name="Straight Arrow Connector 41"/>
          <p:cNvCxnSpPr/>
          <p:nvPr/>
        </p:nvCxnSpPr>
        <p:spPr>
          <a:xfrm>
            <a:off x="395898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43" name="Straight Arrow Connector 42"/>
          <p:cNvCxnSpPr/>
          <p:nvPr/>
        </p:nvCxnSpPr>
        <p:spPr>
          <a:xfrm>
            <a:off x="2126798"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81616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7679857" y="142654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9505392"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395898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348586" y="1258746"/>
            <a:ext cx="1645920" cy="107721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2: Determine statewide energy demand</a:t>
            </a:r>
          </a:p>
        </p:txBody>
      </p:sp>
    </p:spTree>
    <p:extLst>
      <p:ext uri="{BB962C8B-B14F-4D97-AF65-F5344CB8AC3E}">
        <p14:creationId xmlns:p14="http://schemas.microsoft.com/office/powerpoint/2010/main" val="251913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23</a:t>
            </a:fld>
            <a:endParaRPr lang="en-US"/>
          </a:p>
        </p:txBody>
      </p:sp>
      <p:sp>
        <p:nvSpPr>
          <p:cNvPr id="5" name="Text Placeholder 4"/>
          <p:cNvSpPr>
            <a:spLocks noGrp="1"/>
          </p:cNvSpPr>
          <p:nvPr>
            <p:ph type="body" sz="quarter" idx="19"/>
          </p:nvPr>
        </p:nvSpPr>
        <p:spPr>
          <a:xfrm>
            <a:off x="508000" y="7549"/>
            <a:ext cx="6040438" cy="954107"/>
          </a:xfrm>
        </p:spPr>
        <p:txBody>
          <a:bodyPr/>
          <a:lstStyle/>
          <a:p>
            <a:r>
              <a:rPr lang="en-US"/>
              <a:t>approach</a:t>
            </a:r>
          </a:p>
          <a:p>
            <a:pPr marL="0" indent="0">
              <a:buNone/>
            </a:pPr>
            <a:endParaRPr lang="en-US"/>
          </a:p>
        </p:txBody>
      </p:sp>
      <p:sp>
        <p:nvSpPr>
          <p:cNvPr id="6" name="Title 5"/>
          <p:cNvSpPr>
            <a:spLocks noGrp="1"/>
          </p:cNvSpPr>
          <p:nvPr>
            <p:ph type="title"/>
          </p:nvPr>
        </p:nvSpPr>
        <p:spPr/>
        <p:txBody>
          <a:bodyPr/>
          <a:lstStyle/>
          <a:p>
            <a:r>
              <a:rPr lang="en-US"/>
              <a:t>Step 4: Calculate Statewide Program Costs</a:t>
            </a:r>
          </a:p>
        </p:txBody>
      </p:sp>
      <p:graphicFrame>
        <p:nvGraphicFramePr>
          <p:cNvPr id="7" name="Table 6"/>
          <p:cNvGraphicFramePr>
            <a:graphicFrameLocks noGrp="1"/>
          </p:cNvGraphicFramePr>
          <p:nvPr>
            <p:extLst>
              <p:ext uri="{D42A27DB-BD31-4B8C-83A1-F6EECF244321}">
                <p14:modId xmlns:p14="http://schemas.microsoft.com/office/powerpoint/2010/main" val="921976600"/>
              </p:ext>
            </p:extLst>
          </p:nvPr>
        </p:nvGraphicFramePr>
        <p:xfrm>
          <a:off x="601981" y="1221826"/>
          <a:ext cx="11070737" cy="5120640"/>
        </p:xfrm>
        <a:graphic>
          <a:graphicData uri="http://schemas.openxmlformats.org/drawingml/2006/table">
            <a:tbl>
              <a:tblPr firstRow="1" bandRow="1">
                <a:tableStyleId>{F2DE63D5-997A-4646-A377-4702673A728D}</a:tableStyleId>
              </a:tblPr>
              <a:tblGrid>
                <a:gridCol w="2819400">
                  <a:extLst>
                    <a:ext uri="{9D8B030D-6E8A-4147-A177-3AD203B41FA5}">
                      <a16:colId xmlns:a16="http://schemas.microsoft.com/office/drawing/2014/main" val="3854719447"/>
                    </a:ext>
                  </a:extLst>
                </a:gridCol>
                <a:gridCol w="8251337">
                  <a:extLst>
                    <a:ext uri="{9D8B030D-6E8A-4147-A177-3AD203B41FA5}">
                      <a16:colId xmlns:a16="http://schemas.microsoft.com/office/drawing/2014/main" val="1122847818"/>
                    </a:ext>
                  </a:extLst>
                </a:gridCol>
              </a:tblGrid>
              <a:tr h="331177">
                <a:tc>
                  <a:txBody>
                    <a:bodyPr/>
                    <a:lstStyle/>
                    <a:p>
                      <a:r>
                        <a:rPr lang="en-US" sz="1600"/>
                        <a:t>Program</a:t>
                      </a:r>
                    </a:p>
                  </a:txBody>
                  <a:tcPr/>
                </a:tc>
                <a:tc>
                  <a:txBody>
                    <a:bodyPr/>
                    <a:lstStyle/>
                    <a:p>
                      <a:r>
                        <a:rPr lang="en-US" sz="1600"/>
                        <a:t>Approach</a:t>
                      </a:r>
                    </a:p>
                  </a:txBody>
                  <a:tcPr/>
                </a:tc>
                <a:extLst>
                  <a:ext uri="{0D108BD9-81ED-4DB2-BD59-A6C34878D82A}">
                    <a16:rowId xmlns:a16="http://schemas.microsoft.com/office/drawing/2014/main" val="3281419523"/>
                  </a:ext>
                </a:extLst>
              </a:tr>
              <a:tr h="331177">
                <a:tc>
                  <a:txBody>
                    <a:bodyPr/>
                    <a:lstStyle/>
                    <a:p>
                      <a:pPr algn="l"/>
                      <a:r>
                        <a:rPr lang="en-US" sz="1600" b="1"/>
                        <a:t>Electricity </a:t>
                      </a:r>
                      <a:endParaRPr lang="en-US" sz="1600" b="1">
                        <a:solidFill>
                          <a:schemeClr val="tx1"/>
                        </a:solidFill>
                      </a:endParaRP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539892185"/>
                  </a:ext>
                </a:extLst>
              </a:tr>
              <a:tr h="511819">
                <a:tc>
                  <a:txBody>
                    <a:bodyPr/>
                    <a:lstStyle/>
                    <a:p>
                      <a:r>
                        <a:rPr lang="en-US" sz="1600" dirty="0"/>
                        <a:t>Solar</a:t>
                      </a:r>
                      <a:endParaRPr lang="en-US" sz="1600" b="1"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For each scenario, costs of different solar programs are calculated based on projections of volumes and incentive prices in 2030.</a:t>
                      </a:r>
                      <a:r>
                        <a:rPr lang="en-US" sz="1400" baseline="0"/>
                        <a:t> These are tracked separately for </a:t>
                      </a:r>
                      <a:r>
                        <a:rPr lang="en-US" sz="1400"/>
                        <a:t>SREC, TREC, SREC II.</a:t>
                      </a:r>
                    </a:p>
                  </a:txBody>
                  <a:tcPr/>
                </a:tc>
                <a:extLst>
                  <a:ext uri="{0D108BD9-81ED-4DB2-BD59-A6C34878D82A}">
                    <a16:rowId xmlns:a16="http://schemas.microsoft.com/office/drawing/2014/main" val="1393593482"/>
                  </a:ext>
                </a:extLst>
              </a:tr>
              <a:tr h="511819">
                <a:tc>
                  <a:txBody>
                    <a:bodyPr/>
                    <a:lstStyle/>
                    <a:p>
                      <a:r>
                        <a:rPr lang="en-US" sz="1600" dirty="0"/>
                        <a:t>Offshore wind</a:t>
                      </a:r>
                      <a:endParaRPr lang="en-US" sz="1600" b="1"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The net ratepayer costs of offshore wind projects are calculated based on the OREC purchase prices and assuming projects return revenues from energy and capacity markets to the ratepayers. </a:t>
                      </a:r>
                    </a:p>
                  </a:txBody>
                  <a:tcPr/>
                </a:tc>
                <a:extLst>
                  <a:ext uri="{0D108BD9-81ED-4DB2-BD59-A6C34878D82A}">
                    <a16:rowId xmlns:a16="http://schemas.microsoft.com/office/drawing/2014/main" val="1426568856"/>
                  </a:ext>
                </a:extLst>
              </a:tr>
              <a:tr h="511819">
                <a:tc>
                  <a:txBody>
                    <a:bodyPr/>
                    <a:lstStyle/>
                    <a:p>
                      <a:r>
                        <a:rPr lang="en-US" sz="1600"/>
                        <a:t>Storage</a:t>
                      </a:r>
                      <a:endParaRPr lang="en-US" sz="1600" b="1"/>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 net ratepayer costs of storage projects are calculated based on installed capacity costs minus revenues from energy and capacity markets to the ratepayers.</a:t>
                      </a:r>
                      <a:endParaRPr lang="en-US" sz="1400" baseline="0" dirty="0"/>
                    </a:p>
                  </a:txBody>
                  <a:tcPr/>
                </a:tc>
                <a:extLst>
                  <a:ext uri="{0D108BD9-81ED-4DB2-BD59-A6C34878D82A}">
                    <a16:rowId xmlns:a16="http://schemas.microsoft.com/office/drawing/2014/main" val="2609460764"/>
                  </a:ext>
                </a:extLst>
              </a:tr>
              <a:tr h="331177">
                <a:tc>
                  <a:txBody>
                    <a:bodyPr/>
                    <a:lstStyle/>
                    <a:p>
                      <a:r>
                        <a:rPr lang="en-US" sz="1600"/>
                        <a:t>Nuclear</a:t>
                      </a:r>
                      <a:endParaRPr lang="en-US" sz="1600" b="1"/>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Th</a:t>
                      </a:r>
                      <a:r>
                        <a:rPr lang="en-US" sz="1400" baseline="0"/>
                        <a:t>e t</a:t>
                      </a:r>
                      <a:r>
                        <a:rPr lang="en-US" sz="1400"/>
                        <a:t>otal revenue collected through ZEC surcharges is assumed to stay constant.</a:t>
                      </a:r>
                      <a:endParaRPr lang="en-US" sz="1400" baseline="0"/>
                    </a:p>
                  </a:txBody>
                  <a:tcPr/>
                </a:tc>
                <a:extLst>
                  <a:ext uri="{0D108BD9-81ED-4DB2-BD59-A6C34878D82A}">
                    <a16:rowId xmlns:a16="http://schemas.microsoft.com/office/drawing/2014/main" val="1582027627"/>
                  </a:ext>
                </a:extLst>
              </a:tr>
              <a:tr h="331177">
                <a:tc>
                  <a:txBody>
                    <a:bodyPr/>
                    <a:lstStyle/>
                    <a:p>
                      <a:r>
                        <a:rPr lang="en-US" sz="1600"/>
                        <a:t>NJCEP</a:t>
                      </a:r>
                      <a:endParaRPr lang="en-US" sz="1600" b="1"/>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Th</a:t>
                      </a:r>
                      <a:r>
                        <a:rPr lang="en-US" sz="1400" baseline="0"/>
                        <a:t>e t</a:t>
                      </a:r>
                      <a:r>
                        <a:rPr lang="en-US" sz="1400"/>
                        <a:t>otal revenue collected through</a:t>
                      </a:r>
                      <a:r>
                        <a:rPr lang="en-US" sz="1400" baseline="0"/>
                        <a:t> Societal Benefits Charge is assumed to stay constant.</a:t>
                      </a:r>
                    </a:p>
                  </a:txBody>
                  <a:tcPr/>
                </a:tc>
                <a:extLst>
                  <a:ext uri="{0D108BD9-81ED-4DB2-BD59-A6C34878D82A}">
                    <a16:rowId xmlns:a16="http://schemas.microsoft.com/office/drawing/2014/main" val="3400518305"/>
                  </a:ext>
                </a:extLst>
              </a:tr>
              <a:tr h="331177">
                <a:tc>
                  <a:txBody>
                    <a:bodyPr/>
                    <a:lstStyle/>
                    <a:p>
                      <a:r>
                        <a:rPr lang="en-US" sz="1600"/>
                        <a:t>Utility-run EE and EV programs</a:t>
                      </a:r>
                      <a:endParaRPr lang="en-US" sz="1600" b="1"/>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Estimated future costs of programs are obtained from utilities, and assumed budgets remain constant</a:t>
                      </a:r>
                      <a:r>
                        <a:rPr lang="en-US" sz="1400" baseline="0"/>
                        <a:t> through 2030.</a:t>
                      </a:r>
                      <a:endParaRPr lang="en-US" sz="1400"/>
                    </a:p>
                  </a:txBody>
                  <a:tcPr/>
                </a:tc>
                <a:extLst>
                  <a:ext uri="{0D108BD9-81ED-4DB2-BD59-A6C34878D82A}">
                    <a16:rowId xmlns:a16="http://schemas.microsoft.com/office/drawing/2014/main" val="3550495958"/>
                  </a:ext>
                </a:extLst>
              </a:tr>
              <a:tr h="511819">
                <a:tc>
                  <a:txBody>
                    <a:bodyPr/>
                    <a:lstStyle/>
                    <a:p>
                      <a:r>
                        <a:rPr lang="en-US" sz="1600"/>
                        <a:t>Class I RECs</a:t>
                      </a:r>
                      <a:endParaRPr lang="en-US" sz="1600" b="1"/>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Calculated based on class I REC volumes and price projections. Volumes are calculated for each scenario depending on the total demand, RPS obligation, and the volumes of solar and offshore wind. ​</a:t>
                      </a:r>
                    </a:p>
                  </a:txBody>
                  <a:tcPr/>
                </a:tc>
                <a:extLst>
                  <a:ext uri="{0D108BD9-81ED-4DB2-BD59-A6C34878D82A}">
                    <a16:rowId xmlns:a16="http://schemas.microsoft.com/office/drawing/2014/main" val="2880464844"/>
                  </a:ext>
                </a:extLst>
              </a:tr>
              <a:tr h="331177">
                <a:tc>
                  <a:txBody>
                    <a:bodyPr/>
                    <a:lstStyle/>
                    <a:p>
                      <a:pPr algn="l"/>
                      <a:r>
                        <a:rPr lang="en-US" sz="1600" b="1"/>
                        <a:t>Natural</a:t>
                      </a:r>
                      <a:r>
                        <a:rPr lang="en-US" sz="1600" b="1" baseline="0"/>
                        <a:t> Gas</a:t>
                      </a:r>
                      <a:endParaRPr lang="en-US" sz="1600" b="1">
                        <a:solidFill>
                          <a:schemeClr val="tx1"/>
                        </a:solidFill>
                      </a:endParaRP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955526785"/>
                  </a:ext>
                </a:extLst>
              </a:tr>
              <a:tr h="331177">
                <a:tc>
                  <a:txBody>
                    <a:bodyPr/>
                    <a:lstStyle/>
                    <a:p>
                      <a:r>
                        <a:rPr lang="en-US" sz="1600"/>
                        <a:t>NJCEP</a:t>
                      </a:r>
                      <a:endParaRPr lang="en-US" sz="1600" b="1"/>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a:t>The t</a:t>
                      </a:r>
                      <a:r>
                        <a:rPr lang="en-US" sz="1400"/>
                        <a:t>otal revenue collected through</a:t>
                      </a:r>
                      <a:r>
                        <a:rPr lang="en-US" sz="1400" baseline="0"/>
                        <a:t> Societal Benefits Charge is assumed to stay constant.</a:t>
                      </a:r>
                    </a:p>
                  </a:txBody>
                  <a:tcPr/>
                </a:tc>
                <a:extLst>
                  <a:ext uri="{0D108BD9-81ED-4DB2-BD59-A6C34878D82A}">
                    <a16:rowId xmlns:a16="http://schemas.microsoft.com/office/drawing/2014/main" val="1260985832"/>
                  </a:ext>
                </a:extLst>
              </a:tr>
              <a:tr h="438542">
                <a:tc>
                  <a:txBody>
                    <a:bodyPr/>
                    <a:lstStyle/>
                    <a:p>
                      <a:r>
                        <a:rPr lang="en-US" sz="1600"/>
                        <a:t>Utility-run EE</a:t>
                      </a:r>
                      <a:r>
                        <a:rPr lang="en-US" sz="1600" baseline="0"/>
                        <a:t> </a:t>
                      </a:r>
                      <a:r>
                        <a:rPr lang="en-US" sz="1600"/>
                        <a:t>programs</a:t>
                      </a:r>
                      <a:endParaRPr lang="en-US" sz="1600" b="1"/>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Estimated future cost of programs are obtained from utilities,</a:t>
                      </a:r>
                      <a:r>
                        <a:rPr lang="en-US" sz="1400" baseline="0" dirty="0"/>
                        <a:t> and budgets </a:t>
                      </a:r>
                      <a:r>
                        <a:rPr lang="en-US" sz="1400" dirty="0"/>
                        <a:t>assumed to remain constant through 2030.</a:t>
                      </a:r>
                    </a:p>
                  </a:txBody>
                  <a:tcPr/>
                </a:tc>
                <a:extLst>
                  <a:ext uri="{0D108BD9-81ED-4DB2-BD59-A6C34878D82A}">
                    <a16:rowId xmlns:a16="http://schemas.microsoft.com/office/drawing/2014/main" val="4124297287"/>
                  </a:ext>
                </a:extLst>
              </a:tr>
            </a:tbl>
          </a:graphicData>
        </a:graphic>
      </p:graphicFrame>
    </p:spTree>
    <p:extLst>
      <p:ext uri="{BB962C8B-B14F-4D97-AF65-F5344CB8AC3E}">
        <p14:creationId xmlns:p14="http://schemas.microsoft.com/office/powerpoint/2010/main" val="242446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24</a:t>
            </a:fld>
            <a:endParaRPr lang="en-US"/>
          </a:p>
        </p:txBody>
      </p:sp>
      <p:sp>
        <p:nvSpPr>
          <p:cNvPr id="6" name="Title 5"/>
          <p:cNvSpPr>
            <a:spLocks noGrp="1"/>
          </p:cNvSpPr>
          <p:nvPr>
            <p:ph type="title"/>
          </p:nvPr>
        </p:nvSpPr>
        <p:spPr/>
        <p:txBody>
          <a:bodyPr/>
          <a:lstStyle/>
          <a:p>
            <a:r>
              <a:rPr lang="en-US"/>
              <a:t>Step 5: Calculate Rates for Each Utility </a:t>
            </a:r>
          </a:p>
        </p:txBody>
      </p:sp>
      <p:sp>
        <p:nvSpPr>
          <p:cNvPr id="68" name="Text Placeholder 4"/>
          <p:cNvSpPr>
            <a:spLocks noGrp="1"/>
          </p:cNvSpPr>
          <p:nvPr>
            <p:ph type="body" sz="quarter" idx="19"/>
          </p:nvPr>
        </p:nvSpPr>
        <p:spPr>
          <a:xfrm>
            <a:off x="508000" y="7549"/>
            <a:ext cx="6040438" cy="477054"/>
          </a:xfrm>
        </p:spPr>
        <p:txBody>
          <a:bodyPr/>
          <a:lstStyle/>
          <a:p>
            <a:r>
              <a:rPr lang="en-US"/>
              <a:t>approach</a:t>
            </a:r>
          </a:p>
        </p:txBody>
      </p:sp>
      <p:sp>
        <p:nvSpPr>
          <p:cNvPr id="26" name="Rectangle 25"/>
          <p:cNvSpPr/>
          <p:nvPr/>
        </p:nvSpPr>
        <p:spPr>
          <a:xfrm>
            <a:off x="7882657" y="3092443"/>
            <a:ext cx="1686297" cy="240157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400" b="1">
                <a:solidFill>
                  <a:schemeClr val="accent1"/>
                </a:solidFill>
              </a:rPr>
              <a:t>Electricity and Gas Rates</a:t>
            </a:r>
          </a:p>
          <a:p>
            <a:pPr marL="171450" indent="-171450">
              <a:buFontTx/>
              <a:buChar char="-"/>
            </a:pPr>
            <a:r>
              <a:rPr lang="en-US" sz="1400">
                <a:solidFill>
                  <a:schemeClr val="tx1"/>
                </a:solidFill>
              </a:rPr>
              <a:t>Obtain baseline revenue in a recent year</a:t>
            </a:r>
          </a:p>
          <a:p>
            <a:pPr marL="171450" indent="-171450">
              <a:buFontTx/>
              <a:buChar char="-"/>
            </a:pPr>
            <a:r>
              <a:rPr lang="en-US" sz="1400">
                <a:solidFill>
                  <a:schemeClr val="tx1"/>
                </a:solidFill>
              </a:rPr>
              <a:t>Calculate distribution rates in 2030</a:t>
            </a:r>
          </a:p>
          <a:p>
            <a:pPr marL="171450" indent="-171450">
              <a:buFontTx/>
              <a:buChar char="-"/>
            </a:pPr>
            <a:r>
              <a:rPr lang="en-US" sz="1400">
                <a:solidFill>
                  <a:schemeClr val="tx1"/>
                </a:solidFill>
              </a:rPr>
              <a:t>Allocate EMP costs to delivery surcharges</a:t>
            </a:r>
          </a:p>
        </p:txBody>
      </p:sp>
      <p:sp>
        <p:nvSpPr>
          <p:cNvPr id="28" name="Rectangle 27"/>
          <p:cNvSpPr/>
          <p:nvPr/>
        </p:nvSpPr>
        <p:spPr>
          <a:xfrm>
            <a:off x="7804935" y="2078193"/>
            <a:ext cx="1835117" cy="350286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endParaRPr lang="en-US" sz="1400"/>
          </a:p>
        </p:txBody>
      </p:sp>
      <p:sp>
        <p:nvSpPr>
          <p:cNvPr id="30" name="TextBox 29"/>
          <p:cNvSpPr txBox="1"/>
          <p:nvPr/>
        </p:nvSpPr>
        <p:spPr>
          <a:xfrm>
            <a:off x="5277160" y="3112095"/>
            <a:ext cx="2082364" cy="52322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a:solidFill>
                  <a:schemeClr val="tx1"/>
                </a:solidFill>
              </a:rPr>
              <a:t>Utility sales by customer class</a:t>
            </a:r>
          </a:p>
        </p:txBody>
      </p:sp>
      <p:sp>
        <p:nvSpPr>
          <p:cNvPr id="32" name="TextBox 31"/>
          <p:cNvSpPr txBox="1"/>
          <p:nvPr/>
        </p:nvSpPr>
        <p:spPr>
          <a:xfrm>
            <a:off x="5277160" y="3681770"/>
            <a:ext cx="2082364" cy="738664"/>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a:solidFill>
                  <a:schemeClr val="tx1"/>
                </a:solidFill>
              </a:rPr>
              <a:t>Utility revenue requirement by customer class</a:t>
            </a:r>
          </a:p>
        </p:txBody>
      </p:sp>
      <p:sp>
        <p:nvSpPr>
          <p:cNvPr id="43" name="Rectangle 42"/>
          <p:cNvSpPr/>
          <p:nvPr/>
        </p:nvSpPr>
        <p:spPr>
          <a:xfrm>
            <a:off x="7882657" y="2140732"/>
            <a:ext cx="1686297" cy="88917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400" b="1">
                <a:solidFill>
                  <a:schemeClr val="accent1"/>
                </a:solidFill>
              </a:rPr>
              <a:t>Cost per Utility</a:t>
            </a:r>
          </a:p>
          <a:p>
            <a:pPr marL="171450" indent="-171450">
              <a:buFontTx/>
              <a:buChar char="-"/>
            </a:pPr>
            <a:r>
              <a:rPr lang="en-US" sz="1400">
                <a:solidFill>
                  <a:schemeClr val="tx1"/>
                </a:solidFill>
              </a:rPr>
              <a:t>Allocate costs to utilities based on sales</a:t>
            </a:r>
          </a:p>
        </p:txBody>
      </p:sp>
      <p:sp>
        <p:nvSpPr>
          <p:cNvPr id="44" name="TextBox 43"/>
          <p:cNvSpPr txBox="1"/>
          <p:nvPr/>
        </p:nvSpPr>
        <p:spPr>
          <a:xfrm>
            <a:off x="5277160" y="5053065"/>
            <a:ext cx="2076160" cy="52322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a:solidFill>
                  <a:schemeClr val="tx1"/>
                </a:solidFill>
              </a:rPr>
              <a:t>Current utility rate components by class</a:t>
            </a:r>
          </a:p>
        </p:txBody>
      </p:sp>
      <p:cxnSp>
        <p:nvCxnSpPr>
          <p:cNvPr id="45" name="Straight Arrow Connector 44"/>
          <p:cNvCxnSpPr>
            <a:stCxn id="30" idx="3"/>
          </p:cNvCxnSpPr>
          <p:nvPr/>
        </p:nvCxnSpPr>
        <p:spPr>
          <a:xfrm flipV="1">
            <a:off x="7359524" y="3372090"/>
            <a:ext cx="374313" cy="161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277160" y="4470381"/>
            <a:ext cx="2082364" cy="52322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400">
                <a:solidFill>
                  <a:schemeClr val="tx1"/>
                </a:solidFill>
              </a:rPr>
              <a:t>Utility customer counts by customer class</a:t>
            </a:r>
          </a:p>
        </p:txBody>
      </p:sp>
      <p:sp>
        <p:nvSpPr>
          <p:cNvPr id="29" name="TextBox 28"/>
          <p:cNvSpPr txBox="1"/>
          <p:nvPr/>
        </p:nvSpPr>
        <p:spPr>
          <a:xfrm>
            <a:off x="478882" y="1258746"/>
            <a:ext cx="1645920" cy="58477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1: Define scenario inputs</a:t>
            </a:r>
          </a:p>
        </p:txBody>
      </p:sp>
      <p:cxnSp>
        <p:nvCxnSpPr>
          <p:cNvPr id="41" name="Straight Arrow Connector 40"/>
          <p:cNvCxnSpPr/>
          <p:nvPr/>
        </p:nvCxnSpPr>
        <p:spPr>
          <a:xfrm>
            <a:off x="213417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42" name="Straight Arrow Connector 41"/>
          <p:cNvCxnSpPr/>
          <p:nvPr/>
        </p:nvCxnSpPr>
        <p:spPr>
          <a:xfrm>
            <a:off x="581616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46" name="TextBox 45"/>
          <p:cNvSpPr txBox="1"/>
          <p:nvPr/>
        </p:nvSpPr>
        <p:spPr>
          <a:xfrm>
            <a:off x="6037816"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4: Calculate statewide program costs</a:t>
            </a:r>
          </a:p>
        </p:txBody>
      </p:sp>
      <p:cxnSp>
        <p:nvCxnSpPr>
          <p:cNvPr id="48" name="Straight Arrow Connector 47"/>
          <p:cNvCxnSpPr/>
          <p:nvPr/>
        </p:nvCxnSpPr>
        <p:spPr>
          <a:xfrm>
            <a:off x="7679857" y="137451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49" name="TextBox 48"/>
          <p:cNvSpPr txBox="1"/>
          <p:nvPr/>
        </p:nvSpPr>
        <p:spPr>
          <a:xfrm>
            <a:off x="7889014" y="1247196"/>
            <a:ext cx="1645920" cy="8309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5: Calculate rates for each utility</a:t>
            </a:r>
          </a:p>
        </p:txBody>
      </p:sp>
      <p:sp>
        <p:nvSpPr>
          <p:cNvPr id="50" name="TextBox 49"/>
          <p:cNvSpPr txBox="1"/>
          <p:nvPr/>
        </p:nvSpPr>
        <p:spPr>
          <a:xfrm>
            <a:off x="9720951"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6: Calculate consumer energy costs</a:t>
            </a:r>
          </a:p>
        </p:txBody>
      </p:sp>
      <p:cxnSp>
        <p:nvCxnSpPr>
          <p:cNvPr id="51" name="Straight Arrow Connector 50"/>
          <p:cNvCxnSpPr/>
          <p:nvPr/>
        </p:nvCxnSpPr>
        <p:spPr>
          <a:xfrm>
            <a:off x="950539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52" name="TextBox 51"/>
          <p:cNvSpPr txBox="1"/>
          <p:nvPr/>
        </p:nvSpPr>
        <p:spPr>
          <a:xfrm>
            <a:off x="4182739"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3: Determine residual supply</a:t>
            </a:r>
          </a:p>
        </p:txBody>
      </p:sp>
      <p:cxnSp>
        <p:nvCxnSpPr>
          <p:cNvPr id="53" name="Straight Arrow Connector 52"/>
          <p:cNvCxnSpPr/>
          <p:nvPr/>
        </p:nvCxnSpPr>
        <p:spPr>
          <a:xfrm>
            <a:off x="395898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54" name="Straight Arrow Connector 53"/>
          <p:cNvCxnSpPr/>
          <p:nvPr/>
        </p:nvCxnSpPr>
        <p:spPr>
          <a:xfrm>
            <a:off x="2126798"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81616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7679857" y="142654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9505392"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95898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2348586" y="1258746"/>
            <a:ext cx="1645920" cy="107721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2: Determine statewide energy demand</a:t>
            </a:r>
          </a:p>
        </p:txBody>
      </p:sp>
    </p:spTree>
    <p:extLst>
      <p:ext uri="{BB962C8B-B14F-4D97-AF65-F5344CB8AC3E}">
        <p14:creationId xmlns:p14="http://schemas.microsoft.com/office/powerpoint/2010/main" val="1319322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507998" y="1103790"/>
            <a:ext cx="11164718" cy="5039836"/>
          </a:xfrm>
        </p:spPr>
        <p:txBody>
          <a:bodyPr vert="horz" lIns="0" tIns="182880" rIns="91440" bIns="45720" rtlCol="0" anchor="t">
            <a:noAutofit/>
          </a:bodyPr>
          <a:lstStyle/>
          <a:p>
            <a:pPr marL="142875" indent="-285750">
              <a:buFont typeface="Arial" panose="020B0604020202020204" pitchFamily="34" charset="0"/>
              <a:buChar char="•"/>
            </a:pPr>
            <a:r>
              <a:rPr lang="en-US" b="1" dirty="0">
                <a:solidFill>
                  <a:schemeClr val="accent1"/>
                </a:solidFill>
              </a:rPr>
              <a:t>Data used for the module include:</a:t>
            </a:r>
          </a:p>
          <a:p>
            <a:pPr marL="687070" lvl="2">
              <a:buFont typeface="Arial" panose="020B0604020202020204" pitchFamily="34" charset="0"/>
              <a:buChar char="•"/>
            </a:pPr>
            <a:r>
              <a:rPr lang="en-US" sz="1800" b="1" dirty="0"/>
              <a:t>Utility tariffs </a:t>
            </a:r>
            <a:r>
              <a:rPr lang="en-US" sz="1800" dirty="0" smtClean="0"/>
              <a:t>for residential, commercial and industrial </a:t>
            </a:r>
            <a:r>
              <a:rPr lang="en-US" sz="1800" dirty="0"/>
              <a:t>customer classes</a:t>
            </a:r>
            <a:endParaRPr lang="en-US" sz="1800" dirty="0">
              <a:cs typeface="Calibri"/>
            </a:endParaRPr>
          </a:p>
          <a:p>
            <a:pPr marL="687070" lvl="2">
              <a:buFont typeface="Arial" panose="020B0604020202020204" pitchFamily="34" charset="0"/>
              <a:buChar char="•"/>
            </a:pPr>
            <a:r>
              <a:rPr lang="en-US" sz="1800" b="1" dirty="0"/>
              <a:t>Utility data </a:t>
            </a:r>
            <a:r>
              <a:rPr lang="en-US" sz="1800" dirty="0"/>
              <a:t>on historical and projected customer counts, sales, revenue requirements</a:t>
            </a:r>
            <a:endParaRPr lang="en-US" sz="1800" dirty="0">
              <a:cs typeface="Calibri"/>
            </a:endParaRPr>
          </a:p>
          <a:p>
            <a:pPr marL="687070" lvl="2">
              <a:buFont typeface="Arial" panose="020B0604020202020204" pitchFamily="34" charset="0"/>
              <a:buChar char="•"/>
            </a:pPr>
            <a:r>
              <a:rPr lang="en-US" sz="1800" b="1" dirty="0"/>
              <a:t>Historical </a:t>
            </a:r>
            <a:r>
              <a:rPr lang="en-US" sz="1800" b="1" dirty="0" smtClean="0"/>
              <a:t>Basic Generation Service (BGS), transmission, Basic Generation Supply Service (BGSS) charges </a:t>
            </a:r>
            <a:r>
              <a:rPr lang="en-US" sz="1800" dirty="0"/>
              <a:t>from tariffs and auction results </a:t>
            </a:r>
            <a:endParaRPr lang="en-US" sz="1800" dirty="0">
              <a:cs typeface="Calibri"/>
            </a:endParaRPr>
          </a:p>
          <a:p>
            <a:pPr marL="687070" lvl="2">
              <a:buFont typeface="Arial" panose="020B0604020202020204" pitchFamily="34" charset="0"/>
              <a:buChar char="•"/>
            </a:pPr>
            <a:r>
              <a:rPr lang="en-US" sz="1800" b="1" dirty="0"/>
              <a:t>Projections of energy, capacity, class I REC prices </a:t>
            </a:r>
            <a:r>
              <a:rPr lang="en-US" sz="1800" dirty="0"/>
              <a:t>from the offshore wind second solicitation report</a:t>
            </a:r>
            <a:r>
              <a:rPr lang="en-US" sz="1800" baseline="30000" dirty="0"/>
              <a:t>1</a:t>
            </a:r>
            <a:r>
              <a:rPr lang="en-US" sz="1800" dirty="0"/>
              <a:t> and PJM are used to construct the 2030 commodity prices for electricity. </a:t>
            </a:r>
            <a:endParaRPr lang="en-US" sz="1800" dirty="0">
              <a:cs typeface="Calibri"/>
            </a:endParaRPr>
          </a:p>
          <a:p>
            <a:pPr marL="687070" lvl="2">
              <a:buFont typeface="Arial" panose="020B0604020202020204" pitchFamily="34" charset="0"/>
              <a:buChar char="•"/>
            </a:pPr>
            <a:r>
              <a:rPr lang="en-US" sz="1800" b="1" dirty="0"/>
              <a:t>Projections of commodity prices for natural gas </a:t>
            </a:r>
            <a:r>
              <a:rPr lang="en-US" sz="1800" dirty="0"/>
              <a:t>from EIA and other sources</a:t>
            </a:r>
            <a:endParaRPr lang="en-US" sz="1800" dirty="0">
              <a:cs typeface="Calibri"/>
            </a:endParaRPr>
          </a:p>
          <a:p>
            <a:pPr marL="142875" indent="-285750">
              <a:buFont typeface="Arial" panose="020B0604020202020204" pitchFamily="34" charset="0"/>
              <a:buChar char="•"/>
            </a:pPr>
            <a:r>
              <a:rPr lang="en-US" b="1" dirty="0" smtClean="0">
                <a:solidFill>
                  <a:schemeClr val="accent1"/>
                </a:solidFill>
              </a:rPr>
              <a:t>Assumptions</a:t>
            </a:r>
            <a:endParaRPr lang="en-US" b="1" dirty="0">
              <a:solidFill>
                <a:schemeClr val="accent1"/>
              </a:solidFill>
              <a:cs typeface="Calibri"/>
            </a:endParaRPr>
          </a:p>
          <a:p>
            <a:pPr marL="687070" lvl="2">
              <a:buFont typeface="Arial" panose="020B0604020202020204" pitchFamily="34" charset="0"/>
              <a:buChar char="•"/>
            </a:pPr>
            <a:r>
              <a:rPr lang="en-US" sz="1800" dirty="0"/>
              <a:t>We do not calculate utility revenue requirements, but make </a:t>
            </a:r>
            <a:r>
              <a:rPr lang="en-US" sz="1800" dirty="0" smtClean="0"/>
              <a:t>informed </a:t>
            </a:r>
            <a:r>
              <a:rPr lang="en-US" sz="1800" dirty="0"/>
              <a:t>assumptions about their growth, i.e., Revenue requirements increase 1% YoY in real terms. </a:t>
            </a:r>
            <a:endParaRPr lang="en-US" sz="1800" dirty="0">
              <a:cs typeface="Calibri"/>
            </a:endParaRPr>
          </a:p>
          <a:p>
            <a:pPr marL="687070" lvl="2">
              <a:buFont typeface="Arial" panose="020B0604020202020204" pitchFamily="34" charset="0"/>
              <a:buChar char="•"/>
            </a:pPr>
            <a:r>
              <a:rPr lang="en-US" sz="1800" dirty="0"/>
              <a:t>Customer charges increase by 20% from 2020 levels in nominal terms largely based on historical trends in rate </a:t>
            </a:r>
            <a:r>
              <a:rPr lang="en-US" sz="1800" dirty="0" smtClean="0"/>
              <a:t>cases (~ keeping customer charges constant in real terms)</a:t>
            </a:r>
            <a:endParaRPr lang="en-US" sz="1800" dirty="0">
              <a:cs typeface="Calibri"/>
            </a:endParaRPr>
          </a:p>
          <a:p>
            <a:pPr marL="687070" lvl="2">
              <a:buFont typeface="Arial" panose="020B0604020202020204" pitchFamily="34" charset="0"/>
              <a:buChar char="•"/>
            </a:pPr>
            <a:r>
              <a:rPr lang="en-US" sz="1800" dirty="0">
                <a:solidFill>
                  <a:schemeClr val="dk1"/>
                </a:solidFill>
              </a:rPr>
              <a:t>Customer count changes based on historical trends for all utilities to obtain the 2030 customer count.</a:t>
            </a:r>
            <a:endParaRPr lang="en-US" sz="1800" dirty="0">
              <a:solidFill>
                <a:schemeClr val="dk1"/>
              </a:solidFill>
              <a:cs typeface="Calibri"/>
            </a:endParaRPr>
          </a:p>
          <a:p>
            <a:pPr marL="687070" lvl="2">
              <a:buFont typeface="Arial" panose="020B0604020202020204" pitchFamily="34" charset="0"/>
              <a:buChar char="•"/>
            </a:pPr>
            <a:r>
              <a:rPr lang="en-US" sz="1800" dirty="0">
                <a:solidFill>
                  <a:schemeClr val="dk1"/>
                </a:solidFill>
              </a:rPr>
              <a:t>We do not speculate how rate designs will evolve in the next ten years, but use the existing rate structures.</a:t>
            </a:r>
            <a:endParaRPr lang="en-US" sz="1800" dirty="0">
              <a:solidFill>
                <a:schemeClr val="dk1"/>
              </a:solidFill>
              <a:cs typeface="Calibri"/>
            </a:endParaRPr>
          </a:p>
        </p:txBody>
      </p:sp>
      <p:sp>
        <p:nvSpPr>
          <p:cNvPr id="5" name="Text Placeholder 4"/>
          <p:cNvSpPr>
            <a:spLocks noGrp="1"/>
          </p:cNvSpPr>
          <p:nvPr>
            <p:ph type="body" sz="quarter" idx="19"/>
          </p:nvPr>
        </p:nvSpPr>
        <p:spPr>
          <a:xfrm>
            <a:off x="508000" y="7549"/>
            <a:ext cx="6040438" cy="477054"/>
          </a:xfrm>
        </p:spPr>
        <p:txBody>
          <a:bodyPr/>
          <a:lstStyle/>
          <a:p>
            <a:r>
              <a:rPr lang="en-US"/>
              <a:t>approach</a:t>
            </a:r>
          </a:p>
        </p:txBody>
      </p:sp>
      <p:sp>
        <p:nvSpPr>
          <p:cNvPr id="3" name="Title 2"/>
          <p:cNvSpPr>
            <a:spLocks noGrp="1"/>
          </p:cNvSpPr>
          <p:nvPr>
            <p:ph type="title"/>
          </p:nvPr>
        </p:nvSpPr>
        <p:spPr/>
        <p:txBody>
          <a:bodyPr/>
          <a:lstStyle/>
          <a:p>
            <a:r>
              <a:rPr lang="en-US"/>
              <a:t>Step 5: Calculate Rates for Each Utility </a:t>
            </a:r>
            <a:endParaRPr lang="en-US" sz="2800"/>
          </a:p>
        </p:txBody>
      </p:sp>
      <p:sp>
        <p:nvSpPr>
          <p:cNvPr id="10" name="Slide Number Placeholder 9"/>
          <p:cNvSpPr>
            <a:spLocks noGrp="1"/>
          </p:cNvSpPr>
          <p:nvPr>
            <p:ph type="sldNum" sz="quarter" idx="21"/>
          </p:nvPr>
        </p:nvSpPr>
        <p:spPr/>
        <p:txBody>
          <a:bodyPr/>
          <a:lstStyle/>
          <a:p>
            <a:r>
              <a:rPr lang="en-US"/>
              <a:t>brattle.com | </a:t>
            </a:r>
            <a:fld id="{C95ECF09-ED6D-489D-87B4-9DBCD4D54A41}" type="slidenum">
              <a:rPr lang="en-US" smtClean="0"/>
              <a:pPr/>
              <a:t>25</a:t>
            </a:fld>
            <a:endParaRPr lang="en-US"/>
          </a:p>
        </p:txBody>
      </p:sp>
      <p:sp>
        <p:nvSpPr>
          <p:cNvPr id="9" name="Rectangle 8"/>
          <p:cNvSpPr/>
          <p:nvPr/>
        </p:nvSpPr>
        <p:spPr>
          <a:xfrm>
            <a:off x="507998" y="6143626"/>
            <a:ext cx="10675113" cy="261610"/>
          </a:xfrm>
          <a:prstGeom prst="rect">
            <a:avLst/>
          </a:prstGeom>
        </p:spPr>
        <p:txBody>
          <a:bodyPr wrap="square">
            <a:spAutoFit/>
          </a:bodyPr>
          <a:lstStyle/>
          <a:p>
            <a:r>
              <a:rPr lang="en-US" sz="1100" baseline="30000"/>
              <a:t>1 </a:t>
            </a:r>
            <a:r>
              <a:rPr lang="en-US" sz="1100"/>
              <a:t>New Jersey Offshore Wind Solicitation #2 Evaluation Report prepared for The New Jersey Board of Public Utilities by </a:t>
            </a:r>
            <a:r>
              <a:rPr lang="en-US" sz="1100" err="1"/>
              <a:t>Levitan</a:t>
            </a:r>
            <a:r>
              <a:rPr lang="en-US" sz="1100"/>
              <a:t> Associates, May 25, 2021</a:t>
            </a:r>
          </a:p>
        </p:txBody>
      </p:sp>
    </p:spTree>
    <p:extLst>
      <p:ext uri="{BB962C8B-B14F-4D97-AF65-F5344CB8AC3E}">
        <p14:creationId xmlns:p14="http://schemas.microsoft.com/office/powerpoint/2010/main" val="4037272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508000" y="7549"/>
            <a:ext cx="6040438" cy="477054"/>
          </a:xfrm>
        </p:spPr>
        <p:txBody>
          <a:bodyPr/>
          <a:lstStyle/>
          <a:p>
            <a:r>
              <a:rPr lang="en-US"/>
              <a:t>approach</a:t>
            </a:r>
          </a:p>
        </p:txBody>
      </p:sp>
      <p:sp>
        <p:nvSpPr>
          <p:cNvPr id="3" name="Title 2"/>
          <p:cNvSpPr>
            <a:spLocks noGrp="1"/>
          </p:cNvSpPr>
          <p:nvPr>
            <p:ph type="title"/>
          </p:nvPr>
        </p:nvSpPr>
        <p:spPr/>
        <p:txBody>
          <a:bodyPr/>
          <a:lstStyle/>
          <a:p>
            <a:r>
              <a:rPr lang="en-US"/>
              <a:t>Step 5: Calculate Rates for Each Utility </a:t>
            </a:r>
            <a:endParaRPr lang="en-US" sz="2800"/>
          </a:p>
        </p:txBody>
      </p:sp>
      <p:sp>
        <p:nvSpPr>
          <p:cNvPr id="10" name="Slide Number Placeholder 9"/>
          <p:cNvSpPr>
            <a:spLocks noGrp="1"/>
          </p:cNvSpPr>
          <p:nvPr>
            <p:ph type="sldNum" sz="quarter" idx="21"/>
          </p:nvPr>
        </p:nvSpPr>
        <p:spPr/>
        <p:txBody>
          <a:bodyPr/>
          <a:lstStyle/>
          <a:p>
            <a:r>
              <a:rPr lang="en-US"/>
              <a:t>brattle.com | </a:t>
            </a:r>
            <a:fld id="{C95ECF09-ED6D-489D-87B4-9DBCD4D54A41}" type="slidenum">
              <a:rPr lang="en-US" smtClean="0"/>
              <a:pPr/>
              <a:t>26</a:t>
            </a:fld>
            <a:endParaRPr lang="en-US"/>
          </a:p>
        </p:txBody>
      </p:sp>
      <p:sp>
        <p:nvSpPr>
          <p:cNvPr id="2" name="Rectangle 1"/>
          <p:cNvSpPr/>
          <p:nvPr/>
        </p:nvSpPr>
        <p:spPr>
          <a:xfrm>
            <a:off x="507998" y="6143626"/>
            <a:ext cx="10675113" cy="261610"/>
          </a:xfrm>
          <a:prstGeom prst="rect">
            <a:avLst/>
          </a:prstGeom>
        </p:spPr>
        <p:txBody>
          <a:bodyPr wrap="square">
            <a:spAutoFit/>
          </a:bodyPr>
          <a:lstStyle/>
          <a:p>
            <a:r>
              <a:rPr lang="en-US" sz="1100" baseline="30000"/>
              <a:t>1 </a:t>
            </a:r>
            <a:r>
              <a:rPr lang="en-US" sz="1100"/>
              <a:t>New Jersey Offshore Wind Solicitation #2 Evaluation Report prepared for The New Jersey Board of Public Utilities by </a:t>
            </a:r>
            <a:r>
              <a:rPr lang="en-US" sz="1100" err="1"/>
              <a:t>Levitan</a:t>
            </a:r>
            <a:r>
              <a:rPr lang="en-US" sz="1100"/>
              <a:t> Associates, May 25, 2021</a:t>
            </a:r>
          </a:p>
        </p:txBody>
      </p:sp>
      <p:graphicFrame>
        <p:nvGraphicFramePr>
          <p:cNvPr id="9" name="Table 8"/>
          <p:cNvGraphicFramePr>
            <a:graphicFrameLocks noGrp="1"/>
          </p:cNvGraphicFramePr>
          <p:nvPr>
            <p:extLst>
              <p:ext uri="{D42A27DB-BD31-4B8C-83A1-F6EECF244321}">
                <p14:modId xmlns:p14="http://schemas.microsoft.com/office/powerpoint/2010/main" val="745830186"/>
              </p:ext>
            </p:extLst>
          </p:nvPr>
        </p:nvGraphicFramePr>
        <p:xfrm>
          <a:off x="507998" y="1526485"/>
          <a:ext cx="11164720" cy="4033520"/>
        </p:xfrm>
        <a:graphic>
          <a:graphicData uri="http://schemas.openxmlformats.org/drawingml/2006/table">
            <a:tbl>
              <a:tblPr firstRow="1" bandRow="1">
                <a:tableStyleId>{F2DE63D5-997A-4646-A377-4702673A728D}</a:tableStyleId>
              </a:tblPr>
              <a:tblGrid>
                <a:gridCol w="2175716">
                  <a:extLst>
                    <a:ext uri="{9D8B030D-6E8A-4147-A177-3AD203B41FA5}">
                      <a16:colId xmlns:a16="http://schemas.microsoft.com/office/drawing/2014/main" val="3854719447"/>
                    </a:ext>
                  </a:extLst>
                </a:gridCol>
                <a:gridCol w="8989004">
                  <a:extLst>
                    <a:ext uri="{9D8B030D-6E8A-4147-A177-3AD203B41FA5}">
                      <a16:colId xmlns:a16="http://schemas.microsoft.com/office/drawing/2014/main" val="1122847818"/>
                    </a:ext>
                  </a:extLst>
                </a:gridCol>
              </a:tblGrid>
              <a:tr h="370840">
                <a:tc>
                  <a:txBody>
                    <a:bodyPr/>
                    <a:lstStyle/>
                    <a:p>
                      <a:endParaRPr lang="en-US"/>
                    </a:p>
                  </a:txBody>
                  <a:tcPr/>
                </a:tc>
                <a:tc>
                  <a:txBody>
                    <a:bodyPr/>
                    <a:lstStyle/>
                    <a:p>
                      <a:r>
                        <a:rPr lang="en-US"/>
                        <a:t>Approach</a:t>
                      </a:r>
                    </a:p>
                  </a:txBody>
                  <a:tcPr/>
                </a:tc>
                <a:extLst>
                  <a:ext uri="{0D108BD9-81ED-4DB2-BD59-A6C34878D82A}">
                    <a16:rowId xmlns:a16="http://schemas.microsoft.com/office/drawing/2014/main" val="3281419523"/>
                  </a:ext>
                </a:extLst>
              </a:tr>
              <a:tr h="370840">
                <a:tc>
                  <a:txBody>
                    <a:bodyPr/>
                    <a:lstStyle/>
                    <a:p>
                      <a:r>
                        <a:rPr lang="en-US" b="1"/>
                        <a:t>Customer</a:t>
                      </a:r>
                      <a:r>
                        <a:rPr lang="en-US" b="1" baseline="0"/>
                        <a:t> charges</a:t>
                      </a:r>
                      <a:endParaRPr lang="en-US" b="1"/>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Assume customer charges increase by 20% from 2020 levels in</a:t>
                      </a:r>
                      <a:r>
                        <a:rPr lang="en-US" baseline="0"/>
                        <a:t> nominal terms</a:t>
                      </a:r>
                      <a:r>
                        <a:rPr lang="en-US"/>
                        <a:t>, largely based on historical trends</a:t>
                      </a:r>
                    </a:p>
                  </a:txBody>
                  <a:tcPr/>
                </a:tc>
                <a:extLst>
                  <a:ext uri="{0D108BD9-81ED-4DB2-BD59-A6C34878D82A}">
                    <a16:rowId xmlns:a16="http://schemas.microsoft.com/office/drawing/2014/main" val="1393593482"/>
                  </a:ext>
                </a:extLst>
              </a:tr>
              <a:tr h="370840">
                <a:tc>
                  <a:txBody>
                    <a:bodyPr/>
                    <a:lstStyle/>
                    <a:p>
                      <a:r>
                        <a:rPr lang="en-US" b="1"/>
                        <a:t>Distribution rates</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Obtain the revenue to be recovered through volumetric distribution rates (for residential) in 2030 after subtracting revenue collected through customer charges in 2030 from the estimated revenue requirement in 2030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Divide this revenue by the estimated sales in 2030 to obtain the 2030 distribution rate</a:t>
                      </a:r>
                    </a:p>
                  </a:txBody>
                  <a:tcPr/>
                </a:tc>
                <a:extLst>
                  <a:ext uri="{0D108BD9-81ED-4DB2-BD59-A6C34878D82A}">
                    <a16:rowId xmlns:a16="http://schemas.microsoft.com/office/drawing/2014/main" val="1260985832"/>
                  </a:ext>
                </a:extLst>
              </a:tr>
              <a:tr h="370840">
                <a:tc>
                  <a:txBody>
                    <a:bodyPr/>
                    <a:lstStyle/>
                    <a:p>
                      <a:r>
                        <a:rPr lang="en-US" b="1"/>
                        <a:t>Surcharges</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EMP-related program costs are divided by sales to obtain the surcharge: Statewide EMP program costs in 2030 are allocated to utilities and classes based on their share of sales. 2030 share of sales for utilities and classes are based on 2020 shares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Other surcharges: The total revenue collected through other surcharges is assumed to stay constant, and is redistributed over the 2030 sales to obtain the 2030 surcharge</a:t>
                      </a:r>
                    </a:p>
                  </a:txBody>
                  <a:tcPr/>
                </a:tc>
                <a:extLst>
                  <a:ext uri="{0D108BD9-81ED-4DB2-BD59-A6C34878D82A}">
                    <a16:rowId xmlns:a16="http://schemas.microsoft.com/office/drawing/2014/main" val="4124297287"/>
                  </a:ext>
                </a:extLst>
              </a:tr>
              <a:tr h="370840">
                <a:tc>
                  <a:txBody>
                    <a:bodyPr/>
                    <a:lstStyle/>
                    <a:p>
                      <a:r>
                        <a:rPr lang="en-US" b="1"/>
                        <a:t>Commodity charges</a:t>
                      </a:r>
                    </a:p>
                  </a:txBody>
                  <a:tcPr>
                    <a:solidFill>
                      <a:schemeClr val="accent3">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Based on forecasts of commodity prices from PJM, EIA, and other sources</a:t>
                      </a:r>
                      <a:r>
                        <a:rPr lang="en-US" baseline="30000" dirty="0"/>
                        <a:t>1</a:t>
                      </a:r>
                      <a:r>
                        <a:rPr lang="en-US" dirty="0"/>
                        <a:t>  </a:t>
                      </a:r>
                    </a:p>
                  </a:txBody>
                  <a:tcPr/>
                </a:tc>
                <a:extLst>
                  <a:ext uri="{0D108BD9-81ED-4DB2-BD59-A6C34878D82A}">
                    <a16:rowId xmlns:a16="http://schemas.microsoft.com/office/drawing/2014/main" val="1338403842"/>
                  </a:ext>
                </a:extLst>
              </a:tr>
            </a:tbl>
          </a:graphicData>
        </a:graphic>
      </p:graphicFrame>
    </p:spTree>
    <p:extLst>
      <p:ext uri="{BB962C8B-B14F-4D97-AF65-F5344CB8AC3E}">
        <p14:creationId xmlns:p14="http://schemas.microsoft.com/office/powerpoint/2010/main" val="3305112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27</a:t>
            </a:fld>
            <a:endParaRPr lang="en-US"/>
          </a:p>
        </p:txBody>
      </p:sp>
      <p:sp>
        <p:nvSpPr>
          <p:cNvPr id="6" name="Title 5"/>
          <p:cNvSpPr>
            <a:spLocks noGrp="1"/>
          </p:cNvSpPr>
          <p:nvPr>
            <p:ph type="title"/>
          </p:nvPr>
        </p:nvSpPr>
        <p:spPr/>
        <p:txBody>
          <a:bodyPr/>
          <a:lstStyle/>
          <a:p>
            <a:r>
              <a:rPr lang="en-US"/>
              <a:t>Step 6: Calculate Consumer Energy Costs</a:t>
            </a:r>
          </a:p>
        </p:txBody>
      </p:sp>
      <p:sp>
        <p:nvSpPr>
          <p:cNvPr id="68" name="Text Placeholder 4"/>
          <p:cNvSpPr>
            <a:spLocks noGrp="1"/>
          </p:cNvSpPr>
          <p:nvPr>
            <p:ph type="body" sz="quarter" idx="19"/>
          </p:nvPr>
        </p:nvSpPr>
        <p:spPr>
          <a:xfrm>
            <a:off x="508000" y="7549"/>
            <a:ext cx="6040438" cy="477054"/>
          </a:xfrm>
        </p:spPr>
        <p:txBody>
          <a:bodyPr/>
          <a:lstStyle/>
          <a:p>
            <a:r>
              <a:rPr lang="en-US"/>
              <a:t>approach</a:t>
            </a:r>
          </a:p>
        </p:txBody>
      </p:sp>
      <p:grpSp>
        <p:nvGrpSpPr>
          <p:cNvPr id="23" name="Group 22"/>
          <p:cNvGrpSpPr/>
          <p:nvPr/>
        </p:nvGrpSpPr>
        <p:grpSpPr>
          <a:xfrm>
            <a:off x="9132090" y="2079016"/>
            <a:ext cx="2872878" cy="2919458"/>
            <a:chOff x="4072461" y="718458"/>
            <a:chExt cx="2513922" cy="2447336"/>
          </a:xfrm>
        </p:grpSpPr>
        <p:sp>
          <p:nvSpPr>
            <p:cNvPr id="24" name="Rectangle 23"/>
            <p:cNvSpPr/>
            <p:nvPr/>
          </p:nvSpPr>
          <p:spPr>
            <a:xfrm>
              <a:off x="4072461" y="718458"/>
              <a:ext cx="2513922" cy="244733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endParaRPr lang="en-US" sz="1400"/>
            </a:p>
          </p:txBody>
        </p:sp>
        <p:sp>
          <p:nvSpPr>
            <p:cNvPr id="25" name="Rectangle 24"/>
            <p:cNvSpPr/>
            <p:nvPr/>
          </p:nvSpPr>
          <p:spPr>
            <a:xfrm>
              <a:off x="4166357" y="1477851"/>
              <a:ext cx="2319229" cy="94696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400" b="1">
                  <a:solidFill>
                    <a:schemeClr val="accent1"/>
                  </a:solidFill>
                </a:rPr>
                <a:t>Residential energy bills</a:t>
              </a:r>
            </a:p>
            <a:p>
              <a:pPr marL="171450" indent="-171450">
                <a:buFontTx/>
                <a:buChar char="-"/>
              </a:pPr>
              <a:r>
                <a:rPr lang="en-US" sz="1400">
                  <a:solidFill>
                    <a:schemeClr val="tx1"/>
                  </a:solidFill>
                </a:rPr>
                <a:t>Utility bills based on residential rates and use per customer</a:t>
              </a:r>
            </a:p>
            <a:p>
              <a:pPr marL="171450" indent="-171450">
                <a:buFontTx/>
                <a:buChar char="-"/>
              </a:pPr>
              <a:r>
                <a:rPr lang="en-US" sz="1400">
                  <a:solidFill>
                    <a:schemeClr val="tx1"/>
                  </a:solidFill>
                </a:rPr>
                <a:t>Transportation: Operation cost of EV or conventional vehicle</a:t>
              </a:r>
            </a:p>
          </p:txBody>
        </p:sp>
      </p:grpSp>
      <p:cxnSp>
        <p:nvCxnSpPr>
          <p:cNvPr id="26" name="Straight Arrow Connector 25"/>
          <p:cNvCxnSpPr>
            <a:cxnSpLocks/>
            <a:stCxn id="24" idx="2"/>
            <a:endCxn id="27" idx="0"/>
          </p:cNvCxnSpPr>
          <p:nvPr/>
        </p:nvCxnSpPr>
        <p:spPr>
          <a:xfrm>
            <a:off x="10568529" y="4998474"/>
            <a:ext cx="2437" cy="43752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9132091" y="5435996"/>
            <a:ext cx="2877750" cy="88672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b="1">
                <a:solidFill>
                  <a:schemeClr val="tx1"/>
                </a:solidFill>
              </a:rPr>
              <a:t>Total Energy Costs  </a:t>
            </a:r>
          </a:p>
          <a:p>
            <a:pPr marL="171450" indent="-171450">
              <a:buFontTx/>
              <a:buChar char="-"/>
            </a:pPr>
            <a:r>
              <a:rPr lang="en-US" sz="1400">
                <a:solidFill>
                  <a:schemeClr val="tx1"/>
                </a:solidFill>
              </a:rPr>
              <a:t>by Customer Class</a:t>
            </a:r>
          </a:p>
          <a:p>
            <a:pPr marL="171450" indent="-171450">
              <a:buFontTx/>
              <a:buChar char="-"/>
            </a:pPr>
            <a:r>
              <a:rPr lang="en-US" sz="1400">
                <a:solidFill>
                  <a:schemeClr val="tx1"/>
                </a:solidFill>
              </a:rPr>
              <a:t>by Utility </a:t>
            </a:r>
          </a:p>
          <a:p>
            <a:pPr marL="171450" indent="-171450">
              <a:buFontTx/>
              <a:buChar char="-"/>
            </a:pPr>
            <a:r>
              <a:rPr lang="en-US" sz="1400">
                <a:solidFill>
                  <a:schemeClr val="tx1"/>
                </a:solidFill>
              </a:rPr>
              <a:t>by Scenario</a:t>
            </a:r>
          </a:p>
        </p:txBody>
      </p:sp>
      <p:sp>
        <p:nvSpPr>
          <p:cNvPr id="28" name="Rectangle 27"/>
          <p:cNvSpPr/>
          <p:nvPr/>
        </p:nvSpPr>
        <p:spPr>
          <a:xfrm>
            <a:off x="9237181" y="4184612"/>
            <a:ext cx="2652598" cy="73901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400" b="1">
                <a:solidFill>
                  <a:schemeClr val="accent1"/>
                </a:solidFill>
              </a:rPr>
              <a:t>Small and large C&amp;I energy bills</a:t>
            </a:r>
          </a:p>
          <a:p>
            <a:pPr marL="171450" indent="-171450">
              <a:buFontTx/>
              <a:buChar char="-"/>
            </a:pPr>
            <a:r>
              <a:rPr lang="en-US" sz="1400">
                <a:solidFill>
                  <a:schemeClr val="tx1"/>
                </a:solidFill>
              </a:rPr>
              <a:t>Utility bills based on C&amp;I rates and use per customer</a:t>
            </a:r>
          </a:p>
        </p:txBody>
      </p:sp>
      <p:sp>
        <p:nvSpPr>
          <p:cNvPr id="32" name="Rectangle 31"/>
          <p:cNvSpPr/>
          <p:nvPr/>
        </p:nvSpPr>
        <p:spPr>
          <a:xfrm>
            <a:off x="9242343" y="2179085"/>
            <a:ext cx="2647436" cy="74851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r>
              <a:rPr lang="en-US" sz="1400" b="1">
                <a:solidFill>
                  <a:schemeClr val="accent1"/>
                </a:solidFill>
              </a:rPr>
              <a:t>Customer profiles</a:t>
            </a:r>
          </a:p>
          <a:p>
            <a:pPr marL="171450" indent="-171450">
              <a:buFontTx/>
              <a:buChar char="-"/>
            </a:pPr>
            <a:r>
              <a:rPr lang="en-US" sz="1400">
                <a:solidFill>
                  <a:schemeClr val="tx1"/>
                </a:solidFill>
              </a:rPr>
              <a:t>Create residential and C&amp;I customer profiles</a:t>
            </a:r>
          </a:p>
        </p:txBody>
      </p:sp>
      <p:sp>
        <p:nvSpPr>
          <p:cNvPr id="29" name="TextBox 28"/>
          <p:cNvSpPr txBox="1"/>
          <p:nvPr/>
        </p:nvSpPr>
        <p:spPr>
          <a:xfrm>
            <a:off x="478882" y="1258746"/>
            <a:ext cx="1645920" cy="58477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1: Define scenario inputs</a:t>
            </a:r>
          </a:p>
        </p:txBody>
      </p:sp>
      <p:cxnSp>
        <p:nvCxnSpPr>
          <p:cNvPr id="30" name="Straight Arrow Connector 29"/>
          <p:cNvCxnSpPr/>
          <p:nvPr/>
        </p:nvCxnSpPr>
        <p:spPr>
          <a:xfrm>
            <a:off x="213417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41" name="Straight Arrow Connector 40"/>
          <p:cNvCxnSpPr/>
          <p:nvPr/>
        </p:nvCxnSpPr>
        <p:spPr>
          <a:xfrm>
            <a:off x="581616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42" name="TextBox 41"/>
          <p:cNvSpPr txBox="1"/>
          <p:nvPr/>
        </p:nvSpPr>
        <p:spPr>
          <a:xfrm>
            <a:off x="6037816"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4: Calculate statewide program costs</a:t>
            </a:r>
          </a:p>
        </p:txBody>
      </p:sp>
      <p:cxnSp>
        <p:nvCxnSpPr>
          <p:cNvPr id="43" name="Straight Arrow Connector 42"/>
          <p:cNvCxnSpPr/>
          <p:nvPr/>
        </p:nvCxnSpPr>
        <p:spPr>
          <a:xfrm>
            <a:off x="7679857" y="137451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44" name="TextBox 43"/>
          <p:cNvSpPr txBox="1"/>
          <p:nvPr/>
        </p:nvSpPr>
        <p:spPr>
          <a:xfrm>
            <a:off x="7889014" y="1247196"/>
            <a:ext cx="1645920" cy="8309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5: Calculate rates for each utility</a:t>
            </a:r>
          </a:p>
        </p:txBody>
      </p:sp>
      <p:sp>
        <p:nvSpPr>
          <p:cNvPr id="45" name="TextBox 44"/>
          <p:cNvSpPr txBox="1"/>
          <p:nvPr/>
        </p:nvSpPr>
        <p:spPr>
          <a:xfrm>
            <a:off x="9720951"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6: Calculate consumer energy costs</a:t>
            </a:r>
          </a:p>
        </p:txBody>
      </p:sp>
      <p:cxnSp>
        <p:nvCxnSpPr>
          <p:cNvPr id="46" name="Straight Arrow Connector 45"/>
          <p:cNvCxnSpPr/>
          <p:nvPr/>
        </p:nvCxnSpPr>
        <p:spPr>
          <a:xfrm>
            <a:off x="9505392"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sp>
        <p:nvSpPr>
          <p:cNvPr id="47" name="TextBox 46"/>
          <p:cNvSpPr txBox="1"/>
          <p:nvPr/>
        </p:nvSpPr>
        <p:spPr>
          <a:xfrm>
            <a:off x="4182739" y="1247196"/>
            <a:ext cx="1645920" cy="83099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3: Determine residual supply</a:t>
            </a:r>
          </a:p>
        </p:txBody>
      </p:sp>
      <p:cxnSp>
        <p:nvCxnSpPr>
          <p:cNvPr id="48" name="Straight Arrow Connector 47"/>
          <p:cNvCxnSpPr/>
          <p:nvPr/>
        </p:nvCxnSpPr>
        <p:spPr>
          <a:xfrm>
            <a:off x="3958981" y="1381855"/>
            <a:ext cx="221655" cy="1"/>
          </a:xfrm>
          <a:prstGeom prst="straightConnector1">
            <a:avLst/>
          </a:prstGeom>
          <a:solidFill>
            <a:schemeClr val="accent1"/>
          </a:solidFill>
          <a:ln>
            <a:noFill/>
          </a:ln>
        </p:spPr>
        <p:style>
          <a:lnRef idx="0">
            <a:scrgbClr r="0" g="0" b="0"/>
          </a:lnRef>
          <a:fillRef idx="0">
            <a:scrgbClr r="0" g="0" b="0"/>
          </a:fillRef>
          <a:effectRef idx="0">
            <a:scrgbClr r="0" g="0" b="0"/>
          </a:effectRef>
          <a:fontRef idx="minor">
            <a:schemeClr val="lt1"/>
          </a:fontRef>
        </p:style>
      </p:cxnSp>
      <p:cxnSp>
        <p:nvCxnSpPr>
          <p:cNvPr id="49" name="Straight Arrow Connector 48"/>
          <p:cNvCxnSpPr/>
          <p:nvPr/>
        </p:nvCxnSpPr>
        <p:spPr>
          <a:xfrm>
            <a:off x="2126798"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81616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7679857" y="142654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9505392"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3958981" y="1433882"/>
            <a:ext cx="221655"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348586" y="1258746"/>
            <a:ext cx="1645920" cy="107721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600"/>
              <a:t>Step 2: Determine statewide energy demand</a:t>
            </a:r>
          </a:p>
        </p:txBody>
      </p:sp>
    </p:spTree>
    <p:extLst>
      <p:ext uri="{BB962C8B-B14F-4D97-AF65-F5344CB8AC3E}">
        <p14:creationId xmlns:p14="http://schemas.microsoft.com/office/powerpoint/2010/main" val="2918553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28</a:t>
            </a:fld>
            <a:endParaRPr lang="en-US"/>
          </a:p>
        </p:txBody>
      </p:sp>
      <p:sp>
        <p:nvSpPr>
          <p:cNvPr id="4" name="Text Placeholder 3"/>
          <p:cNvSpPr>
            <a:spLocks noGrp="1"/>
          </p:cNvSpPr>
          <p:nvPr>
            <p:ph type="body" sz="quarter" idx="16"/>
          </p:nvPr>
        </p:nvSpPr>
        <p:spPr>
          <a:xfrm>
            <a:off x="507830" y="1466855"/>
            <a:ext cx="11164888" cy="4995862"/>
          </a:xfrm>
        </p:spPr>
        <p:txBody>
          <a:bodyPr/>
          <a:lstStyle/>
          <a:p>
            <a:pPr lvl="1"/>
            <a:r>
              <a:rPr lang="en-US" sz="2000" dirty="0"/>
              <a:t>T</a:t>
            </a:r>
            <a:r>
              <a:rPr lang="en-US" sz="2000" dirty="0" smtClean="0"/>
              <a:t>otal </a:t>
            </a:r>
            <a:r>
              <a:rPr lang="en-US" sz="2000" dirty="0"/>
              <a:t>annual energy costs (electric, </a:t>
            </a:r>
            <a:r>
              <a:rPr lang="en-US" sz="2000" dirty="0" smtClean="0"/>
              <a:t>natural gas, </a:t>
            </a:r>
            <a:r>
              <a:rPr lang="en-US" sz="2000" dirty="0"/>
              <a:t>and gasoline)</a:t>
            </a:r>
          </a:p>
          <a:p>
            <a:pPr marL="111125" lvl="1" indent="0">
              <a:buNone/>
            </a:pPr>
            <a:endParaRPr lang="en-US" sz="2000" dirty="0"/>
          </a:p>
          <a:p>
            <a:pPr lvl="1"/>
            <a:r>
              <a:rPr lang="en-US" sz="2000" dirty="0"/>
              <a:t>Residential Customer Profiles (low-Income and non-low-income)</a:t>
            </a:r>
          </a:p>
          <a:p>
            <a:pPr lvl="2"/>
            <a:r>
              <a:rPr lang="en-US" sz="2000" dirty="0" smtClean="0"/>
              <a:t>Non-electrified</a:t>
            </a:r>
            <a:r>
              <a:rPr lang="en-US" sz="2000" dirty="0"/>
              <a:t>: Conventional vehicle, gas heating</a:t>
            </a:r>
          </a:p>
          <a:p>
            <a:pPr lvl="2"/>
            <a:r>
              <a:rPr lang="en-US" sz="2000" dirty="0"/>
              <a:t>Electrified: EV, electrified heating</a:t>
            </a:r>
          </a:p>
          <a:p>
            <a:pPr lvl="2"/>
            <a:r>
              <a:rPr lang="en-US" sz="2000" dirty="0"/>
              <a:t>Adoption of EE measures or not</a:t>
            </a:r>
          </a:p>
          <a:p>
            <a:pPr lvl="1"/>
            <a:endParaRPr lang="en-US" sz="2000" dirty="0"/>
          </a:p>
          <a:p>
            <a:pPr lvl="1"/>
            <a:r>
              <a:rPr lang="en-US" sz="2000" dirty="0"/>
              <a:t>Small C&amp;I customer</a:t>
            </a:r>
          </a:p>
          <a:p>
            <a:pPr marL="111125" lvl="1" indent="0">
              <a:buNone/>
            </a:pPr>
            <a:endParaRPr lang="en-US" sz="2000" dirty="0"/>
          </a:p>
          <a:p>
            <a:pPr lvl="1"/>
            <a:r>
              <a:rPr lang="en-US" sz="2000" dirty="0"/>
              <a:t>Large C&amp;I customer</a:t>
            </a:r>
          </a:p>
          <a:p>
            <a:endParaRPr lang="en-US" dirty="0"/>
          </a:p>
        </p:txBody>
      </p:sp>
      <p:sp>
        <p:nvSpPr>
          <p:cNvPr id="5" name="Text Placeholder 4"/>
          <p:cNvSpPr>
            <a:spLocks noGrp="1"/>
          </p:cNvSpPr>
          <p:nvPr>
            <p:ph type="body" sz="quarter" idx="19"/>
          </p:nvPr>
        </p:nvSpPr>
        <p:spPr>
          <a:xfrm>
            <a:off x="508000" y="7549"/>
            <a:ext cx="6040438" cy="954107"/>
          </a:xfrm>
        </p:spPr>
        <p:txBody>
          <a:bodyPr/>
          <a:lstStyle/>
          <a:p>
            <a:r>
              <a:rPr lang="en-US"/>
              <a:t>Approach</a:t>
            </a:r>
          </a:p>
          <a:p>
            <a:endParaRPr lang="en-US"/>
          </a:p>
        </p:txBody>
      </p:sp>
      <p:sp>
        <p:nvSpPr>
          <p:cNvPr id="6" name="Title 5"/>
          <p:cNvSpPr>
            <a:spLocks noGrp="1"/>
          </p:cNvSpPr>
          <p:nvPr>
            <p:ph type="title"/>
          </p:nvPr>
        </p:nvSpPr>
        <p:spPr/>
        <p:txBody>
          <a:bodyPr/>
          <a:lstStyle/>
          <a:p>
            <a:r>
              <a:rPr lang="en-US"/>
              <a:t>Step 6: Reporting Bill Impacts for Different Customer Types</a:t>
            </a:r>
          </a:p>
        </p:txBody>
      </p:sp>
    </p:spTree>
    <p:extLst>
      <p:ext uri="{BB962C8B-B14F-4D97-AF65-F5344CB8AC3E}">
        <p14:creationId xmlns:p14="http://schemas.microsoft.com/office/powerpoint/2010/main" val="169897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Title 1"/>
          <p:cNvSpPr txBox="1">
            <a:spLocks noGrp="1"/>
          </p:cNvSpPr>
          <p:nvPr>
            <p:ph type="title"/>
          </p:nvPr>
        </p:nvSpPr>
        <p:spPr>
          <a:xfrm>
            <a:off x="3548062" y="685800"/>
            <a:ext cx="7119938" cy="685800"/>
          </a:xfrm>
          <a:prstGeom prst="rect">
            <a:avLst/>
          </a:prstGeom>
        </p:spPr>
        <p:txBody>
          <a:bodyPr>
            <a:normAutofit/>
          </a:bodyPr>
          <a:lstStyle/>
          <a:p>
            <a:pPr>
              <a:defRPr sz="3600">
                <a:solidFill>
                  <a:srgbClr val="001F5B"/>
                </a:solidFill>
                <a:latin typeface="Arial Black"/>
                <a:ea typeface="Arial Black"/>
                <a:cs typeface="Arial Black"/>
                <a:sym typeface="Arial Black"/>
              </a:defRPr>
            </a:pPr>
            <a:r>
              <a:rPr lang="en-US" dirty="0" smtClean="0">
                <a:solidFill>
                  <a:schemeClr val="bg1"/>
                </a:solidFill>
              </a:rPr>
              <a:t>Stakeholder Process</a:t>
            </a:r>
            <a:endParaRPr lang="en-US" dirty="0">
              <a:solidFill>
                <a:schemeClr val="bg1"/>
              </a:solidFill>
            </a:endParaRPr>
          </a:p>
        </p:txBody>
      </p:sp>
      <p:sp>
        <p:nvSpPr>
          <p:cNvPr id="743" name="Content Placeholder 3"/>
          <p:cNvSpPr txBox="1">
            <a:spLocks noGrp="1"/>
          </p:cNvSpPr>
          <p:nvPr>
            <p:ph type="body" idx="1"/>
          </p:nvPr>
        </p:nvSpPr>
        <p:spPr>
          <a:xfrm>
            <a:off x="2133600" y="2555692"/>
            <a:ext cx="7903302" cy="2667000"/>
          </a:xfrm>
          <a:prstGeom prst="rect">
            <a:avLst/>
          </a:prstGeom>
        </p:spPr>
        <p:txBody>
          <a:bodyPr>
            <a:noAutofit/>
          </a:bodyPr>
          <a:lstStyle/>
          <a:p>
            <a:pPr marL="0" indent="0" algn="ctr">
              <a:buNone/>
            </a:pPr>
            <a:r>
              <a:rPr lang="en-US" sz="2800" dirty="0"/>
              <a:t>The focus of this stakeholder meeting is to solicit</a:t>
            </a:r>
          </a:p>
          <a:p>
            <a:pPr marL="0" indent="0" algn="ctr">
              <a:buNone/>
            </a:pPr>
            <a:r>
              <a:rPr lang="en-US" sz="2800" dirty="0"/>
              <a:t>input on study design criteria and assumptions</a:t>
            </a:r>
          </a:p>
          <a:p>
            <a:pPr marL="0" indent="0" algn="ctr">
              <a:buNone/>
            </a:pPr>
            <a:r>
              <a:rPr lang="en-US" sz="2800" dirty="0"/>
              <a:t>for a Ratepayer Impact Study of</a:t>
            </a:r>
          </a:p>
          <a:p>
            <a:pPr marL="0" indent="0" algn="ctr">
              <a:buNone/>
            </a:pPr>
            <a:r>
              <a:rPr lang="en-US" sz="2800" dirty="0"/>
              <a:t>clean energy policies presented in the most</a:t>
            </a:r>
          </a:p>
          <a:p>
            <a:pPr marL="0" indent="0" algn="ctr">
              <a:buNone/>
            </a:pPr>
            <a:r>
              <a:rPr lang="en-US" sz="2800" dirty="0"/>
              <a:t>recent Energy Master Plan</a:t>
            </a:r>
          </a:p>
          <a:p>
            <a:pPr algn="just"/>
            <a:endParaRPr lang="en-US" sz="1900" dirty="0"/>
          </a:p>
        </p:txBody>
      </p:sp>
      <p:sp>
        <p:nvSpPr>
          <p:cNvPr id="744" name="Date Placeholder 4"/>
          <p:cNvSpPr txBox="1"/>
          <p:nvPr/>
        </p:nvSpPr>
        <p:spPr>
          <a:xfrm>
            <a:off x="481899" y="6400414"/>
            <a:ext cx="9448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03/25</a:t>
            </a: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a:t>
            </a:r>
            <a:endPar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endParaRPr>
          </a:p>
        </p:txBody>
      </p:sp>
      <p:pic>
        <p:nvPicPr>
          <p:cNvPr id="7"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p:cNvSpPr txBox="1"/>
          <p:nvPr/>
        </p:nvSpPr>
        <p:spPr>
          <a:xfrm>
            <a:off x="9581229" y="6400413"/>
            <a:ext cx="28041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DB9"/>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www.nj.gov/bpu</a:t>
            </a:r>
          </a:p>
        </p:txBody>
      </p:sp>
    </p:spTree>
    <p:extLst>
      <p:ext uri="{BB962C8B-B14F-4D97-AF65-F5344CB8AC3E}">
        <p14:creationId xmlns:p14="http://schemas.microsoft.com/office/powerpoint/2010/main" val="340711287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508000" y="7549"/>
            <a:ext cx="6040438" cy="954107"/>
          </a:xfrm>
        </p:spPr>
        <p:txBody>
          <a:bodyPr/>
          <a:lstStyle/>
          <a:p>
            <a:r>
              <a:rPr lang="en-US"/>
              <a:t>Residential customer profiles</a:t>
            </a:r>
          </a:p>
          <a:p>
            <a:endParaRPr lang="en-US"/>
          </a:p>
        </p:txBody>
      </p:sp>
      <p:sp>
        <p:nvSpPr>
          <p:cNvPr id="4" name="Title 3"/>
          <p:cNvSpPr>
            <a:spLocks noGrp="1"/>
          </p:cNvSpPr>
          <p:nvPr>
            <p:ph type="title"/>
          </p:nvPr>
        </p:nvSpPr>
        <p:spPr/>
        <p:txBody>
          <a:bodyPr/>
          <a:lstStyle/>
          <a:p>
            <a:r>
              <a:rPr lang="en-US" dirty="0"/>
              <a:t>Step 6: Obtain energy consumption for a recent year</a:t>
            </a:r>
          </a:p>
        </p:txBody>
      </p:sp>
      <p:sp>
        <p:nvSpPr>
          <p:cNvPr id="6" name="Slide Number Placeholder 5"/>
          <p:cNvSpPr>
            <a:spLocks noGrp="1"/>
          </p:cNvSpPr>
          <p:nvPr>
            <p:ph type="sldNum" sz="quarter" idx="21"/>
          </p:nvPr>
        </p:nvSpPr>
        <p:spPr/>
        <p:txBody>
          <a:bodyPr/>
          <a:lstStyle/>
          <a:p>
            <a:r>
              <a:rPr lang="en-US"/>
              <a:t>brattle.com | </a:t>
            </a:r>
            <a:fld id="{C95ECF09-ED6D-489D-87B4-9DBCD4D54A41}" type="slidenum">
              <a:rPr lang="en-US" smtClean="0"/>
              <a:pPr/>
              <a:t>29</a:t>
            </a:fld>
            <a:endParaRPr lang="en-US"/>
          </a:p>
        </p:txBody>
      </p:sp>
      <p:sp>
        <p:nvSpPr>
          <p:cNvPr id="18" name="Text Placeholder 3"/>
          <p:cNvSpPr>
            <a:spLocks noGrp="1"/>
          </p:cNvSpPr>
          <p:nvPr>
            <p:ph type="body" sz="quarter" idx="16"/>
          </p:nvPr>
        </p:nvSpPr>
        <p:spPr>
          <a:xfrm>
            <a:off x="5124450" y="1651076"/>
            <a:ext cx="6606540" cy="3668410"/>
          </a:xfrm>
        </p:spPr>
        <p:txBody>
          <a:bodyPr vert="horz" lIns="0" tIns="182880" rIns="91440" bIns="45720" rtlCol="0" anchor="t">
            <a:noAutofit/>
          </a:bodyPr>
          <a:lstStyle/>
          <a:p>
            <a:pPr marL="396875" lvl="1" indent="-285750">
              <a:buFont typeface="Arial" panose="020B0604020202020204" pitchFamily="34" charset="0"/>
              <a:buChar char="•"/>
            </a:pPr>
            <a:r>
              <a:rPr lang="en-US" sz="1600" b="1" dirty="0"/>
              <a:t>Obtain statewide average electricity and gas use: </a:t>
            </a:r>
            <a:r>
              <a:rPr lang="en-US" sz="1600" dirty="0"/>
              <a:t>Calculate statewide average residential electricity and gas consumption for a recent year based on the weighted average of utility-by-utility consumption values.</a:t>
            </a:r>
            <a:endParaRPr lang="en-US" sz="1600" dirty="0">
              <a:cs typeface="Calibri"/>
            </a:endParaRPr>
          </a:p>
          <a:p>
            <a:pPr marL="396875" lvl="1" indent="-285750">
              <a:buFont typeface="Arial" panose="020B0604020202020204" pitchFamily="34" charset="0"/>
              <a:buChar char="•"/>
            </a:pPr>
            <a:r>
              <a:rPr lang="en-US" sz="1600" b="1" dirty="0"/>
              <a:t>Define low-income customer: </a:t>
            </a:r>
            <a:r>
              <a:rPr lang="en-US" sz="1600" dirty="0" smtClean="0"/>
              <a:t>Define </a:t>
            </a:r>
            <a:r>
              <a:rPr lang="en-US" sz="1600" dirty="0"/>
              <a:t>low-income customers as household incomes less than 300% of federal poverty level (FPL).</a:t>
            </a:r>
            <a:r>
              <a:rPr lang="en-US" sz="1600" baseline="30000" dirty="0"/>
              <a:t>1 </a:t>
            </a:r>
            <a:r>
              <a:rPr lang="en-US" sz="1600" dirty="0"/>
              <a:t>FPL is approximately $27K for a four-person household.</a:t>
            </a:r>
            <a:r>
              <a:rPr lang="en-US" sz="1600" baseline="30000" dirty="0"/>
              <a:t>2</a:t>
            </a:r>
            <a:endParaRPr lang="en-US" sz="1600" dirty="0"/>
          </a:p>
          <a:p>
            <a:pPr marL="396875" lvl="1" indent="-285750">
              <a:buFont typeface="Arial" panose="020B0604020202020204" pitchFamily="34" charset="0"/>
              <a:buChar char="•"/>
            </a:pPr>
            <a:r>
              <a:rPr lang="en-US" sz="1600" b="1" dirty="0"/>
              <a:t>Adjust the average for low-income and non-low-income customers: </a:t>
            </a:r>
            <a:r>
              <a:rPr lang="en-US" sz="1600" dirty="0"/>
              <a:t>Low-income customers on average consume 12% less electricity and gas than the average. Non-low-income customers consume 25% more electricity and gas than the average.</a:t>
            </a:r>
            <a:r>
              <a:rPr lang="en-US" sz="1600" baseline="30000" dirty="0"/>
              <a:t>3</a:t>
            </a:r>
            <a:endParaRPr lang="en-US" sz="1600" baseline="30000" dirty="0">
              <a:cs typeface="Calibri"/>
            </a:endParaRPr>
          </a:p>
          <a:p>
            <a:pPr marL="396875" lvl="1" indent="-285750">
              <a:buFont typeface="Arial" panose="020B0604020202020204" pitchFamily="34" charset="0"/>
              <a:buChar char="•"/>
            </a:pPr>
            <a:r>
              <a:rPr lang="en-US" sz="1600" b="1" dirty="0"/>
              <a:t>Obtain the vehicle gasoline consumption: </a:t>
            </a:r>
            <a:r>
              <a:rPr lang="en-US" sz="1600" dirty="0"/>
              <a:t>Currently, vehicle miles traveled is 12,000 miles/year for light duty vehicles in New Jersey.</a:t>
            </a:r>
            <a:r>
              <a:rPr lang="en-US" sz="1600" baseline="30000" dirty="0"/>
              <a:t>4 </a:t>
            </a:r>
            <a:r>
              <a:rPr lang="en-US" sz="1600" dirty="0"/>
              <a:t>Fuel efficiency is 24 miles/gallon.</a:t>
            </a:r>
            <a:endParaRPr lang="en-US" sz="1600" dirty="0">
              <a:cs typeface="Calibri"/>
            </a:endParaRPr>
          </a:p>
        </p:txBody>
      </p:sp>
      <p:sp>
        <p:nvSpPr>
          <p:cNvPr id="20" name="TextBox 19"/>
          <p:cNvSpPr txBox="1"/>
          <p:nvPr/>
        </p:nvSpPr>
        <p:spPr>
          <a:xfrm>
            <a:off x="617826" y="3572432"/>
            <a:ext cx="4205634" cy="369332"/>
          </a:xfrm>
          <a:prstGeom prst="rect">
            <a:avLst/>
          </a:prstGeom>
          <a:noFill/>
        </p:spPr>
        <p:txBody>
          <a:bodyPr wrap="square" rtlCol="0">
            <a:spAutoFit/>
          </a:bodyPr>
          <a:lstStyle/>
          <a:p>
            <a:r>
              <a:rPr lang="en-US" b="1">
                <a:solidFill>
                  <a:schemeClr val="accent1"/>
                </a:solidFill>
              </a:rPr>
              <a:t>Low-Income Residential Customer Profile</a:t>
            </a:r>
          </a:p>
        </p:txBody>
      </p:sp>
      <p:sp>
        <p:nvSpPr>
          <p:cNvPr id="22" name="TextBox 21"/>
          <p:cNvSpPr txBox="1"/>
          <p:nvPr/>
        </p:nvSpPr>
        <p:spPr>
          <a:xfrm>
            <a:off x="617826" y="1267319"/>
            <a:ext cx="4632354" cy="369332"/>
          </a:xfrm>
          <a:prstGeom prst="rect">
            <a:avLst/>
          </a:prstGeom>
          <a:noFill/>
        </p:spPr>
        <p:txBody>
          <a:bodyPr wrap="square" lIns="91440" tIns="45720" rIns="91440" bIns="45720" rtlCol="0" anchor="t">
            <a:spAutoFit/>
          </a:bodyPr>
          <a:lstStyle/>
          <a:p>
            <a:r>
              <a:rPr lang="en-US" b="1">
                <a:solidFill>
                  <a:schemeClr val="accent1"/>
                </a:solidFill>
              </a:rPr>
              <a:t>Non-Low-Income Residential Customer Profile</a:t>
            </a:r>
          </a:p>
        </p:txBody>
      </p:sp>
      <p:sp>
        <p:nvSpPr>
          <p:cNvPr id="25" name="Rectangle 24"/>
          <p:cNvSpPr/>
          <p:nvPr/>
        </p:nvSpPr>
        <p:spPr>
          <a:xfrm>
            <a:off x="5124450" y="5504778"/>
            <a:ext cx="6606540" cy="1107996"/>
          </a:xfrm>
          <a:prstGeom prst="rect">
            <a:avLst/>
          </a:prstGeom>
        </p:spPr>
        <p:txBody>
          <a:bodyPr wrap="square">
            <a:spAutoFit/>
          </a:bodyPr>
          <a:lstStyle/>
          <a:p>
            <a:pPr indent="-346075"/>
            <a:r>
              <a:rPr lang="en-US" sz="1100" baseline="30000" dirty="0"/>
              <a:t>1 </a:t>
            </a:r>
            <a:r>
              <a:rPr lang="en-US" sz="1100" dirty="0"/>
              <a:t>Based on </a:t>
            </a:r>
            <a:r>
              <a:rPr lang="en-US" sz="1100" dirty="0">
                <a:hlinkClick r:id="rId2"/>
              </a:rPr>
              <a:t>True Poverty report </a:t>
            </a:r>
            <a:r>
              <a:rPr lang="en-US" sz="1100" dirty="0"/>
              <a:t>by Legal Services of New Jersey, 2021.</a:t>
            </a:r>
          </a:p>
          <a:p>
            <a:pPr indent="-346075"/>
            <a:r>
              <a:rPr lang="en-US" sz="1100" baseline="30000" dirty="0"/>
              <a:t>2 </a:t>
            </a:r>
            <a:r>
              <a:rPr lang="en-US" sz="1100" dirty="0">
                <a:hlinkClick r:id="rId3"/>
              </a:rPr>
              <a:t>2021 Poverty Guidelines | ASPE (hhs.gov)</a:t>
            </a:r>
            <a:endParaRPr lang="en-US" sz="1100" dirty="0"/>
          </a:p>
          <a:p>
            <a:pPr indent="-346075"/>
            <a:r>
              <a:rPr lang="en-US" sz="1100" baseline="30000" dirty="0"/>
              <a:t>3</a:t>
            </a:r>
            <a:r>
              <a:rPr lang="en-US" sz="1100" dirty="0"/>
              <a:t> Based on </a:t>
            </a:r>
            <a:r>
              <a:rPr lang="en-US" sz="1100" dirty="0">
                <a:hlinkClick r:id="rId4"/>
              </a:rPr>
              <a:t>EIA’s Residential Energy Consumption Survey (RECS</a:t>
            </a:r>
            <a:r>
              <a:rPr lang="en-US" sz="1100" dirty="0" smtClean="0">
                <a:hlinkClick r:id="rId4"/>
              </a:rPr>
              <a:t>) Table CE2.2, </a:t>
            </a:r>
            <a:r>
              <a:rPr lang="en-US" sz="1100" dirty="0"/>
              <a:t>which provides data on energy consumption based on income levels. The percentages above are based on the Northeast region, which New Jersey is a part of.</a:t>
            </a:r>
          </a:p>
          <a:p>
            <a:pPr indent="-346075"/>
            <a:r>
              <a:rPr lang="en-US" sz="1100" baseline="30000" dirty="0"/>
              <a:t>4</a:t>
            </a:r>
            <a:r>
              <a:rPr lang="en-US" sz="1100" dirty="0"/>
              <a:t> </a:t>
            </a:r>
            <a:r>
              <a:rPr lang="en-US" sz="1100" dirty="0">
                <a:hlinkClick r:id="rId5"/>
              </a:rPr>
              <a:t>Highway Statistics 2019 - Policy | Federal Highway Administration (dot.gov)</a:t>
            </a:r>
            <a:endParaRPr lang="en-US" sz="1100" dirty="0"/>
          </a:p>
        </p:txBody>
      </p:sp>
      <p:pic>
        <p:nvPicPr>
          <p:cNvPr id="17" name="Picture 16"/>
          <p:cNvPicPr>
            <a:picLocks noChangeAspect="1"/>
          </p:cNvPicPr>
          <p:nvPr/>
        </p:nvPicPr>
        <p:blipFill rotWithShape="1">
          <a:blip r:embed="rId6"/>
          <a:srcRect r="55629"/>
          <a:stretch/>
        </p:blipFill>
        <p:spPr>
          <a:xfrm>
            <a:off x="675894" y="1756439"/>
            <a:ext cx="3830792" cy="1699260"/>
          </a:xfrm>
          <a:prstGeom prst="rect">
            <a:avLst/>
          </a:prstGeom>
        </p:spPr>
      </p:pic>
      <p:pic>
        <p:nvPicPr>
          <p:cNvPr id="19" name="Picture 18"/>
          <p:cNvPicPr>
            <a:picLocks noChangeAspect="1"/>
          </p:cNvPicPr>
          <p:nvPr/>
        </p:nvPicPr>
        <p:blipFill rotWithShape="1">
          <a:blip r:embed="rId7"/>
          <a:srcRect r="55544"/>
          <a:stretch/>
        </p:blipFill>
        <p:spPr>
          <a:xfrm>
            <a:off x="675894" y="4143914"/>
            <a:ext cx="3838049" cy="1714500"/>
          </a:xfrm>
          <a:prstGeom prst="rect">
            <a:avLst/>
          </a:prstGeom>
        </p:spPr>
      </p:pic>
    </p:spTree>
    <p:extLst>
      <p:ext uri="{BB962C8B-B14F-4D97-AF65-F5344CB8AC3E}">
        <p14:creationId xmlns:p14="http://schemas.microsoft.com/office/powerpoint/2010/main" val="2138840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675894" y="1756439"/>
            <a:ext cx="8633460" cy="1699260"/>
          </a:xfrm>
          <a:prstGeom prst="rect">
            <a:avLst/>
          </a:prstGeom>
        </p:spPr>
      </p:pic>
      <p:sp>
        <p:nvSpPr>
          <p:cNvPr id="3" name="Text Placeholder 2"/>
          <p:cNvSpPr>
            <a:spLocks noGrp="1"/>
          </p:cNvSpPr>
          <p:nvPr>
            <p:ph type="body" sz="quarter" idx="19"/>
          </p:nvPr>
        </p:nvSpPr>
        <p:spPr>
          <a:xfrm>
            <a:off x="508000" y="7549"/>
            <a:ext cx="6040438" cy="954107"/>
          </a:xfrm>
        </p:spPr>
        <p:txBody>
          <a:bodyPr/>
          <a:lstStyle/>
          <a:p>
            <a:r>
              <a:rPr lang="en-US"/>
              <a:t>Residential customer profiles</a:t>
            </a:r>
          </a:p>
          <a:p>
            <a:endParaRPr lang="en-US"/>
          </a:p>
        </p:txBody>
      </p:sp>
      <p:sp>
        <p:nvSpPr>
          <p:cNvPr id="4" name="Title 3"/>
          <p:cNvSpPr>
            <a:spLocks noGrp="1"/>
          </p:cNvSpPr>
          <p:nvPr>
            <p:ph type="title"/>
          </p:nvPr>
        </p:nvSpPr>
        <p:spPr>
          <a:xfrm>
            <a:off x="508000" y="512748"/>
            <a:ext cx="11783060" cy="555476"/>
          </a:xfrm>
        </p:spPr>
        <p:txBody>
          <a:bodyPr/>
          <a:lstStyle/>
          <a:p>
            <a:r>
              <a:rPr lang="en-US" sz="2600" dirty="0"/>
              <a:t>Step 6: Develop customer profiles for 2030 based on </a:t>
            </a:r>
            <a:r>
              <a:rPr lang="en-US" dirty="0"/>
              <a:t>decarbonization</a:t>
            </a:r>
            <a:r>
              <a:rPr lang="en-US" sz="2600" dirty="0" smtClean="0"/>
              <a:t> </a:t>
            </a:r>
            <a:r>
              <a:rPr lang="en-US" sz="2600" dirty="0"/>
              <a:t>and </a:t>
            </a:r>
            <a:r>
              <a:rPr lang="en-US" sz="2600" dirty="0" smtClean="0"/>
              <a:t>EE</a:t>
            </a:r>
            <a:endParaRPr lang="en-US" sz="2600" dirty="0"/>
          </a:p>
        </p:txBody>
      </p:sp>
      <p:sp>
        <p:nvSpPr>
          <p:cNvPr id="6" name="Slide Number Placeholder 5"/>
          <p:cNvSpPr>
            <a:spLocks noGrp="1"/>
          </p:cNvSpPr>
          <p:nvPr>
            <p:ph type="sldNum" sz="quarter" idx="21"/>
          </p:nvPr>
        </p:nvSpPr>
        <p:spPr/>
        <p:txBody>
          <a:bodyPr/>
          <a:lstStyle/>
          <a:p>
            <a:r>
              <a:rPr lang="en-US"/>
              <a:t>brattle.com | </a:t>
            </a:r>
            <a:fld id="{C95ECF09-ED6D-489D-87B4-9DBCD4D54A41}" type="slidenum">
              <a:rPr lang="en-US" smtClean="0"/>
              <a:pPr/>
              <a:t>30</a:t>
            </a:fld>
            <a:endParaRPr lang="en-US"/>
          </a:p>
        </p:txBody>
      </p:sp>
      <p:sp>
        <p:nvSpPr>
          <p:cNvPr id="22" name="TextBox 21"/>
          <p:cNvSpPr txBox="1"/>
          <p:nvPr/>
        </p:nvSpPr>
        <p:spPr>
          <a:xfrm>
            <a:off x="617826" y="1267319"/>
            <a:ext cx="4632354" cy="369332"/>
          </a:xfrm>
          <a:prstGeom prst="rect">
            <a:avLst/>
          </a:prstGeom>
          <a:noFill/>
        </p:spPr>
        <p:txBody>
          <a:bodyPr wrap="square" lIns="91440" tIns="45720" rIns="91440" bIns="45720" rtlCol="0" anchor="t">
            <a:spAutoFit/>
          </a:bodyPr>
          <a:lstStyle/>
          <a:p>
            <a:r>
              <a:rPr lang="en-US" b="1">
                <a:solidFill>
                  <a:schemeClr val="accent1"/>
                </a:solidFill>
              </a:rPr>
              <a:t>Non-Low-Income Residential Customer Profile</a:t>
            </a:r>
          </a:p>
        </p:txBody>
      </p:sp>
      <p:sp>
        <p:nvSpPr>
          <p:cNvPr id="18" name="TextBox 17"/>
          <p:cNvSpPr txBox="1"/>
          <p:nvPr/>
        </p:nvSpPr>
        <p:spPr>
          <a:xfrm>
            <a:off x="6198687" y="3804099"/>
            <a:ext cx="4678679" cy="307777"/>
          </a:xfrm>
          <a:prstGeom prst="rect">
            <a:avLst/>
          </a:prstGeom>
          <a:noFill/>
        </p:spPr>
        <p:txBody>
          <a:bodyPr wrap="square" rtlCol="0">
            <a:spAutoFit/>
          </a:bodyPr>
          <a:lstStyle/>
          <a:p>
            <a:r>
              <a:rPr lang="en-US" sz="1400" b="1"/>
              <a:t>Approach for calculating electricity consumption for heating: </a:t>
            </a:r>
          </a:p>
        </p:txBody>
      </p:sp>
      <p:sp>
        <p:nvSpPr>
          <p:cNvPr id="5" name="Rectangle 4"/>
          <p:cNvSpPr/>
          <p:nvPr/>
        </p:nvSpPr>
        <p:spPr>
          <a:xfrm>
            <a:off x="5543759" y="4343314"/>
            <a:ext cx="1463040" cy="1371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bg1"/>
                </a:solidFill>
              </a:rPr>
              <a:t>Calculate energy input to gas furnace based on volume of gas consumed</a:t>
            </a:r>
          </a:p>
        </p:txBody>
      </p:sp>
      <p:sp>
        <p:nvSpPr>
          <p:cNvPr id="20" name="Rectangle 19"/>
          <p:cNvSpPr/>
          <p:nvPr/>
        </p:nvSpPr>
        <p:spPr>
          <a:xfrm>
            <a:off x="7991874" y="4343314"/>
            <a:ext cx="1463040" cy="1371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bg1"/>
                </a:solidFill>
              </a:rPr>
              <a:t>Calculate energy output from gas furnace</a:t>
            </a:r>
          </a:p>
        </p:txBody>
      </p:sp>
      <p:cxnSp>
        <p:nvCxnSpPr>
          <p:cNvPr id="8" name="Straight Arrow Connector 7"/>
          <p:cNvCxnSpPr>
            <a:stCxn id="5" idx="3"/>
            <a:endCxn id="20" idx="1"/>
          </p:cNvCxnSpPr>
          <p:nvPr/>
        </p:nvCxnSpPr>
        <p:spPr>
          <a:xfrm>
            <a:off x="7006799" y="5029114"/>
            <a:ext cx="985075"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0" idx="3"/>
            <a:endCxn id="28" idx="1"/>
          </p:cNvCxnSpPr>
          <p:nvPr/>
        </p:nvCxnSpPr>
        <p:spPr>
          <a:xfrm flipV="1">
            <a:off x="9454914" y="5025381"/>
            <a:ext cx="1010832" cy="373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10465746" y="4339581"/>
            <a:ext cx="1459298" cy="1371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bg1"/>
                </a:solidFill>
              </a:rPr>
              <a:t>Calculate energy input that would be required from a heat pump to provide the same energy output</a:t>
            </a:r>
          </a:p>
        </p:txBody>
      </p:sp>
      <p:sp>
        <p:nvSpPr>
          <p:cNvPr id="30" name="TextBox 29"/>
          <p:cNvSpPr txBox="1"/>
          <p:nvPr/>
        </p:nvSpPr>
        <p:spPr>
          <a:xfrm>
            <a:off x="6981042" y="5038769"/>
            <a:ext cx="1042177" cy="461665"/>
          </a:xfrm>
          <a:prstGeom prst="rect">
            <a:avLst/>
          </a:prstGeom>
          <a:noFill/>
        </p:spPr>
        <p:txBody>
          <a:bodyPr wrap="square" rtlCol="0">
            <a:spAutoFit/>
          </a:bodyPr>
          <a:lstStyle/>
          <a:p>
            <a:pPr algn="ctr"/>
            <a:r>
              <a:rPr lang="en-US" sz="1200" b="1"/>
              <a:t>Efficiency of furnace</a:t>
            </a:r>
          </a:p>
        </p:txBody>
      </p:sp>
      <p:sp>
        <p:nvSpPr>
          <p:cNvPr id="35" name="TextBox 34"/>
          <p:cNvSpPr txBox="1"/>
          <p:nvPr/>
        </p:nvSpPr>
        <p:spPr>
          <a:xfrm>
            <a:off x="9423569" y="5036605"/>
            <a:ext cx="1042177" cy="461665"/>
          </a:xfrm>
          <a:prstGeom prst="rect">
            <a:avLst/>
          </a:prstGeom>
          <a:noFill/>
        </p:spPr>
        <p:txBody>
          <a:bodyPr wrap="square" rtlCol="0">
            <a:spAutoFit/>
          </a:bodyPr>
          <a:lstStyle/>
          <a:p>
            <a:pPr algn="ctr"/>
            <a:r>
              <a:rPr lang="en-US" sz="1200" b="1"/>
              <a:t>Efficiency of heat pump</a:t>
            </a:r>
          </a:p>
        </p:txBody>
      </p:sp>
      <p:sp>
        <p:nvSpPr>
          <p:cNvPr id="48" name="TextBox 47"/>
          <p:cNvSpPr txBox="1"/>
          <p:nvPr/>
        </p:nvSpPr>
        <p:spPr>
          <a:xfrm>
            <a:off x="447748" y="3815656"/>
            <a:ext cx="4678679" cy="307777"/>
          </a:xfrm>
          <a:prstGeom prst="rect">
            <a:avLst/>
          </a:prstGeom>
          <a:noFill/>
        </p:spPr>
        <p:txBody>
          <a:bodyPr wrap="square" rtlCol="0">
            <a:spAutoFit/>
          </a:bodyPr>
          <a:lstStyle/>
          <a:p>
            <a:r>
              <a:rPr lang="en-US" sz="1400" b="1"/>
              <a:t>Approach for calculating electricity consumption for EV:</a:t>
            </a:r>
          </a:p>
        </p:txBody>
      </p:sp>
      <p:sp>
        <p:nvSpPr>
          <p:cNvPr id="49" name="Rectangle 48"/>
          <p:cNvSpPr/>
          <p:nvPr/>
        </p:nvSpPr>
        <p:spPr>
          <a:xfrm>
            <a:off x="507999" y="4339581"/>
            <a:ext cx="1463040" cy="1371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bg1"/>
                </a:solidFill>
              </a:rPr>
              <a:t>Keep the vehicle miles traveled constant in 2030</a:t>
            </a:r>
          </a:p>
        </p:txBody>
      </p:sp>
      <p:sp>
        <p:nvSpPr>
          <p:cNvPr id="50" name="Rectangle 49"/>
          <p:cNvSpPr/>
          <p:nvPr/>
        </p:nvSpPr>
        <p:spPr>
          <a:xfrm>
            <a:off x="2956114" y="4339581"/>
            <a:ext cx="1463040" cy="13716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a:solidFill>
                  <a:schemeClr val="bg1"/>
                </a:solidFill>
              </a:rPr>
              <a:t>Calculate the energy input needed for EV</a:t>
            </a:r>
          </a:p>
        </p:txBody>
      </p:sp>
      <p:cxnSp>
        <p:nvCxnSpPr>
          <p:cNvPr id="51" name="Straight Arrow Connector 50"/>
          <p:cNvCxnSpPr>
            <a:stCxn id="49" idx="3"/>
            <a:endCxn id="50" idx="1"/>
          </p:cNvCxnSpPr>
          <p:nvPr/>
        </p:nvCxnSpPr>
        <p:spPr>
          <a:xfrm>
            <a:off x="1971039" y="5025381"/>
            <a:ext cx="985075"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945282" y="5035036"/>
            <a:ext cx="1042177" cy="646331"/>
          </a:xfrm>
          <a:prstGeom prst="rect">
            <a:avLst/>
          </a:prstGeom>
          <a:noFill/>
        </p:spPr>
        <p:txBody>
          <a:bodyPr wrap="square" rtlCol="0">
            <a:spAutoFit/>
          </a:bodyPr>
          <a:lstStyle/>
          <a:p>
            <a:pPr algn="ctr"/>
            <a:r>
              <a:rPr lang="en-US" sz="1200" b="1"/>
              <a:t>Efficiency of EV</a:t>
            </a:r>
          </a:p>
          <a:p>
            <a:pPr algn="ctr"/>
            <a:r>
              <a:rPr lang="en-US" sz="1200" b="1"/>
              <a:t>(miles/kWh)</a:t>
            </a:r>
          </a:p>
        </p:txBody>
      </p:sp>
      <p:sp>
        <p:nvSpPr>
          <p:cNvPr id="53" name="TextBox 52"/>
          <p:cNvSpPr txBox="1"/>
          <p:nvPr/>
        </p:nvSpPr>
        <p:spPr>
          <a:xfrm>
            <a:off x="447748" y="5789106"/>
            <a:ext cx="11477296" cy="646331"/>
          </a:xfrm>
          <a:prstGeom prst="rect">
            <a:avLst/>
          </a:prstGeom>
          <a:noFill/>
        </p:spPr>
        <p:txBody>
          <a:bodyPr wrap="square" rtlCol="0">
            <a:spAutoFit/>
          </a:bodyPr>
          <a:lstStyle/>
          <a:p>
            <a:r>
              <a:rPr lang="en-US" sz="1200" dirty="0"/>
              <a:t>* Only space and water heating is assumed to be electrified; while other uses of gas remain. Heating share of natural gas use is ~93% for US Mid-Atlantic region, </a:t>
            </a:r>
            <a:r>
              <a:rPr lang="en-US" sz="1200" dirty="0">
                <a:hlinkClick r:id="rId4"/>
              </a:rPr>
              <a:t>Table </a:t>
            </a:r>
            <a:r>
              <a:rPr lang="en-US" sz="1200" dirty="0" smtClean="0">
                <a:hlinkClick r:id="rId4"/>
              </a:rPr>
              <a:t>CE4.1, </a:t>
            </a:r>
            <a:r>
              <a:rPr lang="en-US" sz="1200" dirty="0">
                <a:hlinkClick r:id="rId4"/>
              </a:rPr>
              <a:t>2015 RECS Survey, EIA</a:t>
            </a:r>
            <a:r>
              <a:rPr lang="en-US" sz="1200" dirty="0"/>
              <a:t>.</a:t>
            </a:r>
          </a:p>
          <a:p>
            <a:r>
              <a:rPr lang="en-US" sz="1200" dirty="0"/>
              <a:t>** Note that we assume a newer ICE vehicle with a higher fuel efficiency is used, which leads to lower gasoline consumption compared to 2020.</a:t>
            </a:r>
          </a:p>
        </p:txBody>
      </p:sp>
      <p:sp>
        <p:nvSpPr>
          <p:cNvPr id="54" name="TextBox 53"/>
          <p:cNvSpPr txBox="1"/>
          <p:nvPr/>
        </p:nvSpPr>
        <p:spPr>
          <a:xfrm>
            <a:off x="6161131" y="3191891"/>
            <a:ext cx="403091" cy="276999"/>
          </a:xfrm>
          <a:prstGeom prst="rect">
            <a:avLst/>
          </a:prstGeom>
          <a:noFill/>
        </p:spPr>
        <p:txBody>
          <a:bodyPr wrap="square" rtlCol="0">
            <a:spAutoFit/>
          </a:bodyPr>
          <a:lstStyle/>
          <a:p>
            <a:r>
              <a:rPr lang="en-US" sz="1200"/>
              <a:t>**</a:t>
            </a:r>
          </a:p>
        </p:txBody>
      </p:sp>
      <p:sp>
        <p:nvSpPr>
          <p:cNvPr id="26" name="TextBox 25"/>
          <p:cNvSpPr txBox="1"/>
          <p:nvPr/>
        </p:nvSpPr>
        <p:spPr>
          <a:xfrm>
            <a:off x="8059158" y="2613793"/>
            <a:ext cx="253939" cy="276999"/>
          </a:xfrm>
          <a:prstGeom prst="rect">
            <a:avLst/>
          </a:prstGeom>
          <a:noFill/>
        </p:spPr>
        <p:txBody>
          <a:bodyPr wrap="square" rtlCol="0">
            <a:spAutoFit/>
          </a:bodyPr>
          <a:lstStyle/>
          <a:p>
            <a:r>
              <a:rPr lang="en-US" sz="1200"/>
              <a:t>*</a:t>
            </a:r>
          </a:p>
        </p:txBody>
      </p:sp>
      <p:sp>
        <p:nvSpPr>
          <p:cNvPr id="27" name="TextBox 26"/>
          <p:cNvSpPr txBox="1"/>
          <p:nvPr/>
        </p:nvSpPr>
        <p:spPr>
          <a:xfrm>
            <a:off x="9010674" y="2618538"/>
            <a:ext cx="256962" cy="276999"/>
          </a:xfrm>
          <a:prstGeom prst="rect">
            <a:avLst/>
          </a:prstGeom>
          <a:noFill/>
        </p:spPr>
        <p:txBody>
          <a:bodyPr wrap="square" rtlCol="0">
            <a:spAutoFit/>
          </a:bodyPr>
          <a:lstStyle/>
          <a:p>
            <a:r>
              <a:rPr lang="en-US" sz="1200"/>
              <a:t>*</a:t>
            </a:r>
          </a:p>
        </p:txBody>
      </p:sp>
      <p:sp>
        <p:nvSpPr>
          <p:cNvPr id="29" name="TextBox 28"/>
          <p:cNvSpPr txBox="1"/>
          <p:nvPr/>
        </p:nvSpPr>
        <p:spPr>
          <a:xfrm>
            <a:off x="8039978" y="3185981"/>
            <a:ext cx="403091" cy="276999"/>
          </a:xfrm>
          <a:prstGeom prst="rect">
            <a:avLst/>
          </a:prstGeom>
          <a:noFill/>
        </p:spPr>
        <p:txBody>
          <a:bodyPr wrap="square" rtlCol="0">
            <a:spAutoFit/>
          </a:bodyPr>
          <a:lstStyle/>
          <a:p>
            <a:r>
              <a:rPr lang="en-US" sz="1200"/>
              <a:t>**</a:t>
            </a:r>
          </a:p>
        </p:txBody>
      </p:sp>
    </p:spTree>
    <p:extLst>
      <p:ext uri="{BB962C8B-B14F-4D97-AF65-F5344CB8AC3E}">
        <p14:creationId xmlns:p14="http://schemas.microsoft.com/office/powerpoint/2010/main" val="224005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675894" y="1756439"/>
            <a:ext cx="8633460" cy="1699260"/>
          </a:xfrm>
          <a:prstGeom prst="rect">
            <a:avLst/>
          </a:prstGeom>
        </p:spPr>
      </p:pic>
      <p:pic>
        <p:nvPicPr>
          <p:cNvPr id="20" name="Picture 19"/>
          <p:cNvPicPr>
            <a:picLocks noChangeAspect="1"/>
          </p:cNvPicPr>
          <p:nvPr/>
        </p:nvPicPr>
        <p:blipFill>
          <a:blip r:embed="rId4"/>
          <a:stretch>
            <a:fillRect/>
          </a:stretch>
        </p:blipFill>
        <p:spPr>
          <a:xfrm>
            <a:off x="675894" y="4143914"/>
            <a:ext cx="8633460" cy="1714500"/>
          </a:xfrm>
          <a:prstGeom prst="rect">
            <a:avLst/>
          </a:prstGeom>
        </p:spPr>
      </p:pic>
      <p:sp>
        <p:nvSpPr>
          <p:cNvPr id="3" name="Text Placeholder 2"/>
          <p:cNvSpPr>
            <a:spLocks noGrp="1"/>
          </p:cNvSpPr>
          <p:nvPr>
            <p:ph type="body" sz="quarter" idx="19"/>
          </p:nvPr>
        </p:nvSpPr>
        <p:spPr>
          <a:xfrm>
            <a:off x="508000" y="7549"/>
            <a:ext cx="6040438" cy="954107"/>
          </a:xfrm>
        </p:spPr>
        <p:txBody>
          <a:bodyPr/>
          <a:lstStyle/>
          <a:p>
            <a:r>
              <a:rPr lang="en-US"/>
              <a:t>Residential customer profiles</a:t>
            </a:r>
          </a:p>
          <a:p>
            <a:pPr marL="0" indent="0">
              <a:buNone/>
            </a:pPr>
            <a:endParaRPr lang="en-US"/>
          </a:p>
        </p:txBody>
      </p:sp>
      <p:sp>
        <p:nvSpPr>
          <p:cNvPr id="4" name="Title 3"/>
          <p:cNvSpPr>
            <a:spLocks noGrp="1"/>
          </p:cNvSpPr>
          <p:nvPr>
            <p:ph type="title"/>
          </p:nvPr>
        </p:nvSpPr>
        <p:spPr/>
        <p:txBody>
          <a:bodyPr/>
          <a:lstStyle/>
          <a:p>
            <a:r>
              <a:rPr lang="en-US"/>
              <a:t>Step 6: Residential Customer Profile Summary </a:t>
            </a:r>
          </a:p>
        </p:txBody>
      </p:sp>
      <p:sp>
        <p:nvSpPr>
          <p:cNvPr id="6" name="Slide Number Placeholder 5"/>
          <p:cNvSpPr>
            <a:spLocks noGrp="1"/>
          </p:cNvSpPr>
          <p:nvPr>
            <p:ph type="sldNum" sz="quarter" idx="21"/>
          </p:nvPr>
        </p:nvSpPr>
        <p:spPr/>
        <p:txBody>
          <a:bodyPr/>
          <a:lstStyle/>
          <a:p>
            <a:r>
              <a:rPr lang="en-US"/>
              <a:t>brattle.com | </a:t>
            </a:r>
            <a:fld id="{C95ECF09-ED6D-489D-87B4-9DBCD4D54A41}" type="slidenum">
              <a:rPr lang="en-US" smtClean="0"/>
              <a:pPr/>
              <a:t>31</a:t>
            </a:fld>
            <a:endParaRPr lang="en-US"/>
          </a:p>
        </p:txBody>
      </p:sp>
      <p:sp>
        <p:nvSpPr>
          <p:cNvPr id="14" name="TextBox 13"/>
          <p:cNvSpPr txBox="1"/>
          <p:nvPr/>
        </p:nvSpPr>
        <p:spPr>
          <a:xfrm>
            <a:off x="617826" y="1267319"/>
            <a:ext cx="8465214" cy="369332"/>
          </a:xfrm>
          <a:prstGeom prst="rect">
            <a:avLst/>
          </a:prstGeom>
          <a:noFill/>
        </p:spPr>
        <p:txBody>
          <a:bodyPr wrap="square" lIns="91440" tIns="45720" rIns="91440" bIns="45720" rtlCol="0" anchor="t">
            <a:spAutoFit/>
          </a:bodyPr>
          <a:lstStyle/>
          <a:p>
            <a:r>
              <a:rPr lang="en-US" b="1">
                <a:solidFill>
                  <a:schemeClr val="accent1"/>
                </a:solidFill>
              </a:rPr>
              <a:t>Non-Low-Income Residential Customer Profile</a:t>
            </a:r>
          </a:p>
        </p:txBody>
      </p:sp>
      <p:sp>
        <p:nvSpPr>
          <p:cNvPr id="15" name="TextBox 14"/>
          <p:cNvSpPr txBox="1"/>
          <p:nvPr/>
        </p:nvSpPr>
        <p:spPr>
          <a:xfrm>
            <a:off x="617826" y="3572432"/>
            <a:ext cx="8465214" cy="369332"/>
          </a:xfrm>
          <a:prstGeom prst="rect">
            <a:avLst/>
          </a:prstGeom>
          <a:noFill/>
        </p:spPr>
        <p:txBody>
          <a:bodyPr wrap="square" rtlCol="0">
            <a:spAutoFit/>
          </a:bodyPr>
          <a:lstStyle/>
          <a:p>
            <a:r>
              <a:rPr lang="en-US" b="1">
                <a:solidFill>
                  <a:schemeClr val="accent1"/>
                </a:solidFill>
              </a:rPr>
              <a:t>Low-Income Residential Customer Profile</a:t>
            </a:r>
          </a:p>
        </p:txBody>
      </p:sp>
      <p:sp>
        <p:nvSpPr>
          <p:cNvPr id="7" name="Rectangle 6"/>
          <p:cNvSpPr/>
          <p:nvPr/>
        </p:nvSpPr>
        <p:spPr>
          <a:xfrm>
            <a:off x="8343014" y="1945632"/>
            <a:ext cx="966340" cy="1540497"/>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7" name="Rectangle 16"/>
          <p:cNvSpPr/>
          <p:nvPr/>
        </p:nvSpPr>
        <p:spPr>
          <a:xfrm>
            <a:off x="3528219" y="1944385"/>
            <a:ext cx="1979696" cy="1540497"/>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8" name="Rectangle 17"/>
          <p:cNvSpPr/>
          <p:nvPr/>
        </p:nvSpPr>
        <p:spPr>
          <a:xfrm>
            <a:off x="8343014" y="4337133"/>
            <a:ext cx="966340" cy="1540497"/>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9" name="Rectangle 18"/>
          <p:cNvSpPr/>
          <p:nvPr/>
        </p:nvSpPr>
        <p:spPr>
          <a:xfrm>
            <a:off x="3528219" y="4337133"/>
            <a:ext cx="1979696" cy="1540497"/>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TextBox 7"/>
          <p:cNvSpPr txBox="1"/>
          <p:nvPr/>
        </p:nvSpPr>
        <p:spPr>
          <a:xfrm>
            <a:off x="9812859" y="2901582"/>
            <a:ext cx="2180494" cy="1477328"/>
          </a:xfrm>
          <a:prstGeom prst="rect">
            <a:avLst/>
          </a:prstGeom>
          <a:noFill/>
        </p:spPr>
        <p:txBody>
          <a:bodyPr wrap="square" rtlCol="0">
            <a:spAutoFit/>
          </a:bodyPr>
          <a:lstStyle/>
          <a:p>
            <a:r>
              <a:rPr lang="en-US">
                <a:solidFill>
                  <a:schemeClr val="accent6"/>
                </a:solidFill>
              </a:rPr>
              <a:t>Focus on non-electrified and fully-electrified customers to represent two ends of the spectrum</a:t>
            </a:r>
          </a:p>
        </p:txBody>
      </p:sp>
    </p:spTree>
    <p:extLst>
      <p:ext uri="{BB962C8B-B14F-4D97-AF65-F5344CB8AC3E}">
        <p14:creationId xmlns:p14="http://schemas.microsoft.com/office/powerpoint/2010/main" val="1275533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4262992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33</a:t>
            </a:fld>
            <a:endParaRPr lang="en-US"/>
          </a:p>
        </p:txBody>
      </p:sp>
      <p:sp>
        <p:nvSpPr>
          <p:cNvPr id="4" name="Text Placeholder 3"/>
          <p:cNvSpPr>
            <a:spLocks noGrp="1"/>
          </p:cNvSpPr>
          <p:nvPr>
            <p:ph type="body" sz="quarter" idx="16"/>
          </p:nvPr>
        </p:nvSpPr>
        <p:spPr>
          <a:xfrm>
            <a:off x="507999" y="1362636"/>
            <a:ext cx="11016130" cy="4591628"/>
          </a:xfrm>
        </p:spPr>
        <p:txBody>
          <a:bodyPr numCol="1"/>
          <a:lstStyle/>
          <a:p>
            <a:pPr marL="601662" lvl="1" indent="-342900">
              <a:buFont typeface="+mj-lt"/>
              <a:buAutoNum type="arabicPeriod"/>
            </a:pPr>
            <a:r>
              <a:rPr lang="en-US" sz="2000" dirty="0"/>
              <a:t>How to ensure that the proposed Study design uses the best available data and provides meaningful and accurate cost </a:t>
            </a:r>
            <a:r>
              <a:rPr lang="en-US" sz="2000" dirty="0" smtClean="0"/>
              <a:t>estimates</a:t>
            </a:r>
            <a:endParaRPr lang="en-US" sz="2000" dirty="0"/>
          </a:p>
          <a:p>
            <a:pPr marL="601662" lvl="1" indent="-342900">
              <a:buFont typeface="+mj-lt"/>
              <a:buAutoNum type="arabicPeriod"/>
            </a:pPr>
            <a:r>
              <a:rPr lang="en-US" sz="2000" dirty="0"/>
              <a:t>Whether the Primary Questions for Analysis addressed above will provide the appropriate level of information to guide future clean energy policy development in New Jersey.  </a:t>
            </a:r>
            <a:endParaRPr lang="en-US" sz="3200" dirty="0"/>
          </a:p>
          <a:p>
            <a:pPr marL="601662" lvl="1" indent="-342900">
              <a:buFont typeface="+mj-lt"/>
              <a:buAutoNum type="arabicPeriod"/>
            </a:pPr>
            <a:r>
              <a:rPr lang="en-US" sz="2000" dirty="0" smtClean="0"/>
              <a:t>What </a:t>
            </a:r>
            <a:r>
              <a:rPr lang="en-US" sz="2000" dirty="0"/>
              <a:t>could be the biggest uncertainties in quantifying the costs of the pathways and sensitivities identified in the Study and addressing those uncertainties in a productive manner?  In particular, Staff seeks comment on:</a:t>
            </a:r>
          </a:p>
          <a:p>
            <a:pPr marL="828675" lvl="2" indent="-342900">
              <a:buFont typeface="+mj-lt"/>
              <a:buAutoNum type="alphaLcPeriod"/>
            </a:pPr>
            <a:r>
              <a:rPr lang="en-US" sz="1800" dirty="0"/>
              <a:t>How should the Study address various scenarios for electrifying the transportation and building sectors?  </a:t>
            </a:r>
            <a:endParaRPr lang="en-US" sz="2400" dirty="0"/>
          </a:p>
          <a:p>
            <a:pPr marL="828675" lvl="2" indent="-342900">
              <a:buFont typeface="+mj-lt"/>
              <a:buAutoNum type="alphaLcPeriod"/>
            </a:pPr>
            <a:r>
              <a:rPr lang="en-US" sz="1800" dirty="0"/>
              <a:t>How should the Study evaluate various pathways for New Jersey’s solar program in the post-2027 timeframe?</a:t>
            </a:r>
            <a:endParaRPr lang="en-US" sz="2800" dirty="0"/>
          </a:p>
          <a:p>
            <a:pPr marL="601662" lvl="1" indent="-342900">
              <a:buFont typeface="+mj-lt"/>
              <a:buAutoNum type="arabicPeriod"/>
            </a:pPr>
            <a:r>
              <a:rPr lang="en-US" sz="2000" dirty="0"/>
              <a:t>How should customer benefits, including environmental co-benefits, be addressed in the Study?  </a:t>
            </a:r>
            <a:endParaRPr lang="en-US" sz="3200" dirty="0"/>
          </a:p>
        </p:txBody>
      </p:sp>
      <p:sp>
        <p:nvSpPr>
          <p:cNvPr id="5" name="Text Placeholder 4"/>
          <p:cNvSpPr>
            <a:spLocks noGrp="1"/>
          </p:cNvSpPr>
          <p:nvPr>
            <p:ph type="body" sz="quarter" idx="19"/>
          </p:nvPr>
        </p:nvSpPr>
        <p:spPr/>
        <p:txBody>
          <a:bodyPr/>
          <a:lstStyle/>
          <a:p>
            <a:r>
              <a:rPr lang="en-US"/>
              <a:t>Questions</a:t>
            </a:r>
          </a:p>
        </p:txBody>
      </p:sp>
      <p:sp>
        <p:nvSpPr>
          <p:cNvPr id="6" name="Title 5"/>
          <p:cNvSpPr>
            <a:spLocks noGrp="1"/>
          </p:cNvSpPr>
          <p:nvPr>
            <p:ph type="title"/>
          </p:nvPr>
        </p:nvSpPr>
        <p:spPr/>
        <p:txBody>
          <a:bodyPr/>
          <a:lstStyle/>
          <a:p>
            <a:r>
              <a:rPr lang="en-US"/>
              <a:t>Questions to Stakeholders</a:t>
            </a:r>
          </a:p>
        </p:txBody>
      </p:sp>
    </p:spTree>
    <p:extLst>
      <p:ext uri="{BB962C8B-B14F-4D97-AF65-F5344CB8AC3E}">
        <p14:creationId xmlns:p14="http://schemas.microsoft.com/office/powerpoint/2010/main" val="896353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Presented By</a:t>
            </a:r>
          </a:p>
        </p:txBody>
      </p:sp>
      <p:sp>
        <p:nvSpPr>
          <p:cNvPr id="4" name="Text Placeholder 3"/>
          <p:cNvSpPr>
            <a:spLocks noGrp="1"/>
          </p:cNvSpPr>
          <p:nvPr>
            <p:ph type="body" sz="quarter" idx="15"/>
          </p:nvPr>
        </p:nvSpPr>
        <p:spPr/>
        <p:txBody>
          <a:bodyPr/>
          <a:lstStyle/>
          <a:p>
            <a:r>
              <a:rPr lang="en-US"/>
              <a:t>Sanem Sergici</a:t>
            </a:r>
          </a:p>
        </p:txBody>
      </p:sp>
      <p:sp>
        <p:nvSpPr>
          <p:cNvPr id="5" name="Text Placeholder 4"/>
          <p:cNvSpPr>
            <a:spLocks noGrp="1"/>
          </p:cNvSpPr>
          <p:nvPr>
            <p:ph type="body" sz="quarter" idx="21"/>
          </p:nvPr>
        </p:nvSpPr>
        <p:spPr/>
        <p:txBody>
          <a:bodyPr/>
          <a:lstStyle/>
          <a:p>
            <a:r>
              <a:rPr lang="en-US">
                <a:hlinkClick r:id="rId2"/>
              </a:rPr>
              <a:t>Sanem.Sergici@brattle.com</a:t>
            </a:r>
            <a:r>
              <a:rPr lang="en-US"/>
              <a:t> </a:t>
            </a:r>
          </a:p>
        </p:txBody>
      </p:sp>
      <p:sp>
        <p:nvSpPr>
          <p:cNvPr id="6" name="Text Placeholder 5"/>
          <p:cNvSpPr>
            <a:spLocks noGrp="1"/>
          </p:cNvSpPr>
          <p:nvPr>
            <p:ph type="body" sz="quarter" idx="24"/>
          </p:nvPr>
        </p:nvSpPr>
        <p:spPr/>
        <p:txBody>
          <a:bodyPr/>
          <a:lstStyle/>
          <a:p>
            <a:r>
              <a:rPr lang="en-US"/>
              <a:t>+1.617.864.7900</a:t>
            </a:r>
          </a:p>
          <a:p>
            <a:endParaRPr lang="en-US"/>
          </a:p>
        </p:txBody>
      </p:sp>
      <p:sp>
        <p:nvSpPr>
          <p:cNvPr id="7" name="Text Placeholder 6"/>
          <p:cNvSpPr>
            <a:spLocks noGrp="1"/>
          </p:cNvSpPr>
          <p:nvPr>
            <p:ph type="body" sz="quarter" idx="29"/>
          </p:nvPr>
        </p:nvSpPr>
        <p:spPr/>
        <p:txBody>
          <a:bodyPr/>
          <a:lstStyle/>
          <a:p>
            <a:r>
              <a:rPr lang="en-US"/>
              <a:t>Principal</a:t>
            </a:r>
            <a:br>
              <a:rPr lang="en-US"/>
            </a:br>
            <a:r>
              <a:rPr lang="en-US"/>
              <a:t>BOSTON</a:t>
            </a:r>
          </a:p>
        </p:txBody>
      </p:sp>
      <p:sp>
        <p:nvSpPr>
          <p:cNvPr id="8" name="Text Placeholder 7"/>
          <p:cNvSpPr>
            <a:spLocks noGrp="1"/>
          </p:cNvSpPr>
          <p:nvPr>
            <p:ph type="body" sz="quarter" idx="32"/>
          </p:nvPr>
        </p:nvSpPr>
        <p:spPr>
          <a:xfrm>
            <a:off x="4434840" y="1215430"/>
            <a:ext cx="7430732" cy="4849224"/>
          </a:xfrm>
        </p:spPr>
        <p:txBody>
          <a:bodyPr/>
          <a:lstStyle/>
          <a:p>
            <a:r>
              <a:rPr lang="en-US" dirty="0"/>
              <a:t>Dr. Sergici is a Principal in The Brattle Group’s Boston, MA office specializing in innovative retail rate design and economic analysis of distributed energy resources (</a:t>
            </a:r>
            <a:r>
              <a:rPr lang="en-US" dirty="0" err="1"/>
              <a:t>DERs</a:t>
            </a:r>
            <a:r>
              <a:rPr lang="en-US" dirty="0"/>
              <a:t>).</a:t>
            </a:r>
          </a:p>
          <a:p>
            <a:r>
              <a:rPr lang="en-US" sz="1800" dirty="0">
                <a:solidFill>
                  <a:schemeClr val="tx1"/>
                </a:solidFill>
              </a:rPr>
              <a:t>Dr. Sergici has been at the forefront of the design and impact analysis of innovative retail pricing, enabling technology, and behavior-based energy efficiency pilots and programs across North America. She led numerous studies in these areas that were instrumental in regulatory approvals of Advanced Metering Infrastructure (AMI) investments and smart rate offerings for electricity customers. She also has significant expertise in resource planning, development of load forecasting models and energy litigation. She regularly assists electric utilities, regulators, law firms, and technology firms on matters related to innovative retail rate design, big data analytics, grid modernization investments, electrification and alternative ratemaking mechanisms.</a:t>
            </a:r>
          </a:p>
        </p:txBody>
      </p:sp>
      <p:sp>
        <p:nvSpPr>
          <p:cNvPr id="9" name="Slide Number Placeholder 8"/>
          <p:cNvSpPr>
            <a:spLocks noGrp="1"/>
          </p:cNvSpPr>
          <p:nvPr>
            <p:ph type="sldNum" sz="quarter" idx="34"/>
          </p:nvPr>
        </p:nvSpPr>
        <p:spPr/>
        <p:txBody>
          <a:bodyPr/>
          <a:lstStyle/>
          <a:p>
            <a:r>
              <a:rPr lang="en-US"/>
              <a:t>brattle.com | </a:t>
            </a:r>
            <a:fld id="{C95ECF09-ED6D-489D-87B4-9DBCD4D54A41}" type="slidenum">
              <a:rPr lang="en-US" smtClean="0"/>
              <a:pPr/>
              <a:t>34</a:t>
            </a:fld>
            <a:endParaRPr lang="en-US"/>
          </a:p>
        </p:txBody>
      </p:sp>
      <p:sp>
        <p:nvSpPr>
          <p:cNvPr id="20" name="Text Placeholder 19"/>
          <p:cNvSpPr>
            <a:spLocks noGrp="1"/>
          </p:cNvSpPr>
          <p:nvPr>
            <p:ph type="body" sz="quarter" idx="49"/>
          </p:nvPr>
        </p:nvSpPr>
        <p:spPr/>
        <p:txBody>
          <a:bodyPr/>
          <a:lstStyle/>
          <a:p>
            <a:r>
              <a:rPr lang="en-US"/>
              <a:t>The views expressed in this presentation are strictly those of the presenter(s) and do not necessarily state or reflect the views of The Brattle Group or its clients. </a:t>
            </a:r>
          </a:p>
        </p:txBody>
      </p:sp>
      <p:pic>
        <p:nvPicPr>
          <p:cNvPr id="13" name="Picture Placeholder 2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0" b="30"/>
          <a:stretch>
            <a:fillRect/>
          </a:stretch>
        </p:blipFill>
        <p:spPr>
          <a:xfrm>
            <a:off x="967761" y="1407148"/>
            <a:ext cx="2452095" cy="2450277"/>
          </a:xfrm>
        </p:spPr>
      </p:pic>
    </p:spTree>
    <p:extLst>
      <p:ext uri="{BB962C8B-B14F-4D97-AF65-F5344CB8AC3E}">
        <p14:creationId xmlns:p14="http://schemas.microsoft.com/office/powerpoint/2010/main" val="1436294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Presented By</a:t>
            </a:r>
          </a:p>
        </p:txBody>
      </p:sp>
      <p:pic>
        <p:nvPicPr>
          <p:cNvPr id="3" name="Picture Placeholder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646" r="16646"/>
          <a:stretch>
            <a:fillRect/>
          </a:stretch>
        </p:blipFill>
        <p:spPr/>
      </p:pic>
      <p:sp>
        <p:nvSpPr>
          <p:cNvPr id="4" name="Text Placeholder 3"/>
          <p:cNvSpPr>
            <a:spLocks noGrp="1"/>
          </p:cNvSpPr>
          <p:nvPr>
            <p:ph type="body" sz="quarter" idx="15"/>
          </p:nvPr>
        </p:nvSpPr>
        <p:spPr/>
        <p:txBody>
          <a:bodyPr/>
          <a:lstStyle/>
          <a:p>
            <a:r>
              <a:rPr lang="en-US"/>
              <a:t>Kathleen Spees</a:t>
            </a:r>
          </a:p>
        </p:txBody>
      </p:sp>
      <p:sp>
        <p:nvSpPr>
          <p:cNvPr id="5" name="Text Placeholder 4"/>
          <p:cNvSpPr>
            <a:spLocks noGrp="1"/>
          </p:cNvSpPr>
          <p:nvPr>
            <p:ph type="body" sz="quarter" idx="21"/>
          </p:nvPr>
        </p:nvSpPr>
        <p:spPr/>
        <p:txBody>
          <a:bodyPr/>
          <a:lstStyle/>
          <a:p>
            <a:r>
              <a:rPr lang="en-US">
                <a:hlinkClick r:id="rId3"/>
              </a:rPr>
              <a:t>Kathleen.Spees@brattle.com</a:t>
            </a:r>
            <a:r>
              <a:rPr lang="en-US"/>
              <a:t> </a:t>
            </a:r>
          </a:p>
        </p:txBody>
      </p:sp>
      <p:sp>
        <p:nvSpPr>
          <p:cNvPr id="6" name="Text Placeholder 5"/>
          <p:cNvSpPr>
            <a:spLocks noGrp="1"/>
          </p:cNvSpPr>
          <p:nvPr>
            <p:ph type="body" sz="quarter" idx="24"/>
          </p:nvPr>
        </p:nvSpPr>
        <p:spPr/>
        <p:txBody>
          <a:bodyPr/>
          <a:lstStyle/>
          <a:p>
            <a:r>
              <a:rPr lang="en-US"/>
              <a:t>+1.202.955.5050</a:t>
            </a:r>
          </a:p>
          <a:p>
            <a:endParaRPr lang="en-US"/>
          </a:p>
        </p:txBody>
      </p:sp>
      <p:sp>
        <p:nvSpPr>
          <p:cNvPr id="7" name="Text Placeholder 6"/>
          <p:cNvSpPr>
            <a:spLocks noGrp="1"/>
          </p:cNvSpPr>
          <p:nvPr>
            <p:ph type="body" sz="quarter" idx="29"/>
          </p:nvPr>
        </p:nvSpPr>
        <p:spPr/>
        <p:txBody>
          <a:bodyPr/>
          <a:lstStyle/>
          <a:p>
            <a:r>
              <a:rPr lang="en-US"/>
              <a:t>Principal</a:t>
            </a:r>
            <a:br>
              <a:rPr lang="en-US"/>
            </a:br>
            <a:r>
              <a:rPr lang="en-US"/>
              <a:t>Washington, DC</a:t>
            </a:r>
          </a:p>
        </p:txBody>
      </p:sp>
      <p:sp>
        <p:nvSpPr>
          <p:cNvPr id="8" name="Text Placeholder 7"/>
          <p:cNvSpPr>
            <a:spLocks noGrp="1"/>
          </p:cNvSpPr>
          <p:nvPr>
            <p:ph type="body" sz="quarter" idx="32"/>
          </p:nvPr>
        </p:nvSpPr>
        <p:spPr/>
        <p:txBody>
          <a:bodyPr/>
          <a:lstStyle/>
          <a:p>
            <a:r>
              <a:rPr lang="en-US" dirty="0"/>
              <a:t>Dr. Spees is a Principal at The Brattle Group with expertise in wholesale electricity and environmental policy design and analysis.</a:t>
            </a:r>
          </a:p>
          <a:p>
            <a:pPr lvl="1"/>
            <a:r>
              <a:rPr lang="en-US" dirty="0"/>
              <a:t>Dr. Spees has worked in more than a dozen international jurisdictions supporting the design and enhancement of environmental policies and wholesale power markets. Her clients include electricity system operators in PJM, Midcontinent, New England, Ontario, New York, Alberta, Texas, Italy, and Australia. Electricity market design assignments involve ensuring adequacy of capacity and energy market investment incentives to achieve reliability objectives at least cost; designing carbon and clean energy policies that effectively interact with wholesale electricity markets; enhancing operational reliability and efficiency through energy market, scarcity pricing, and ancillary service market improvements; effectively integrating intermittent renewables, storage, demand response, and other emerging technologies; evaluating benefits and costs of industry reform initiatives; and enhancing efficiency at market interties.</a:t>
            </a:r>
          </a:p>
        </p:txBody>
      </p:sp>
      <p:sp>
        <p:nvSpPr>
          <p:cNvPr id="9" name="Slide Number Placeholder 8"/>
          <p:cNvSpPr>
            <a:spLocks noGrp="1"/>
          </p:cNvSpPr>
          <p:nvPr>
            <p:ph type="sldNum" sz="quarter" idx="34"/>
          </p:nvPr>
        </p:nvSpPr>
        <p:spPr/>
        <p:txBody>
          <a:bodyPr/>
          <a:lstStyle/>
          <a:p>
            <a:r>
              <a:rPr lang="en-US"/>
              <a:t>brattle.com | </a:t>
            </a:r>
            <a:fld id="{C95ECF09-ED6D-489D-87B4-9DBCD4D54A41}" type="slidenum">
              <a:rPr lang="en-US" smtClean="0"/>
              <a:pPr/>
              <a:t>35</a:t>
            </a:fld>
            <a:endParaRPr lang="en-US"/>
          </a:p>
        </p:txBody>
      </p:sp>
      <p:sp>
        <p:nvSpPr>
          <p:cNvPr id="20" name="Text Placeholder 19"/>
          <p:cNvSpPr>
            <a:spLocks noGrp="1"/>
          </p:cNvSpPr>
          <p:nvPr>
            <p:ph type="body" sz="quarter" idx="49"/>
          </p:nvPr>
        </p:nvSpPr>
        <p:spPr/>
        <p:txBody>
          <a:bodyPr/>
          <a:lstStyle/>
          <a:p>
            <a:r>
              <a:rPr lang="en-US"/>
              <a:t>The views expressed in this presentation are strictly those of the presenter(s) and do not necessarily state or reflect the views of The Brattle Group or its clients. </a:t>
            </a:r>
          </a:p>
        </p:txBody>
      </p:sp>
    </p:spTree>
    <p:extLst>
      <p:ext uri="{BB962C8B-B14F-4D97-AF65-F5344CB8AC3E}">
        <p14:creationId xmlns:p14="http://schemas.microsoft.com/office/powerpoint/2010/main" val="1864892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Presented By</a:t>
            </a:r>
          </a:p>
        </p:txBody>
      </p:sp>
      <p:sp>
        <p:nvSpPr>
          <p:cNvPr id="4" name="Text Placeholder 3"/>
          <p:cNvSpPr>
            <a:spLocks noGrp="1"/>
          </p:cNvSpPr>
          <p:nvPr>
            <p:ph type="body" sz="quarter" idx="15"/>
          </p:nvPr>
        </p:nvSpPr>
        <p:spPr/>
        <p:txBody>
          <a:bodyPr/>
          <a:lstStyle/>
          <a:p>
            <a:r>
              <a:rPr lang="en-US"/>
              <a:t>Goksin Kavlak </a:t>
            </a:r>
          </a:p>
        </p:txBody>
      </p:sp>
      <p:sp>
        <p:nvSpPr>
          <p:cNvPr id="5" name="Text Placeholder 4"/>
          <p:cNvSpPr>
            <a:spLocks noGrp="1"/>
          </p:cNvSpPr>
          <p:nvPr>
            <p:ph type="body" sz="quarter" idx="21"/>
          </p:nvPr>
        </p:nvSpPr>
        <p:spPr/>
        <p:txBody>
          <a:bodyPr/>
          <a:lstStyle/>
          <a:p>
            <a:r>
              <a:rPr lang="en-US">
                <a:hlinkClick r:id="rId2"/>
              </a:rPr>
              <a:t>Goksin.Kavlak@brattle.com</a:t>
            </a:r>
            <a:r>
              <a:rPr lang="en-US"/>
              <a:t> </a:t>
            </a:r>
          </a:p>
        </p:txBody>
      </p:sp>
      <p:sp>
        <p:nvSpPr>
          <p:cNvPr id="6" name="Text Placeholder 5"/>
          <p:cNvSpPr>
            <a:spLocks noGrp="1"/>
          </p:cNvSpPr>
          <p:nvPr>
            <p:ph type="body" sz="quarter" idx="24"/>
          </p:nvPr>
        </p:nvSpPr>
        <p:spPr/>
        <p:txBody>
          <a:bodyPr/>
          <a:lstStyle/>
          <a:p>
            <a:r>
              <a:rPr lang="en-US"/>
              <a:t>+1.617.234.5735</a:t>
            </a:r>
          </a:p>
          <a:p>
            <a:endParaRPr lang="en-US"/>
          </a:p>
        </p:txBody>
      </p:sp>
      <p:sp>
        <p:nvSpPr>
          <p:cNvPr id="7" name="Text Placeholder 6"/>
          <p:cNvSpPr>
            <a:spLocks noGrp="1"/>
          </p:cNvSpPr>
          <p:nvPr>
            <p:ph type="body" sz="quarter" idx="29"/>
          </p:nvPr>
        </p:nvSpPr>
        <p:spPr/>
        <p:txBody>
          <a:bodyPr/>
          <a:lstStyle/>
          <a:p>
            <a:r>
              <a:rPr lang="en-US"/>
              <a:t>Associate</a:t>
            </a:r>
            <a:br>
              <a:rPr lang="en-US"/>
            </a:br>
            <a:r>
              <a:rPr lang="en-US"/>
              <a:t>boston</a:t>
            </a:r>
          </a:p>
        </p:txBody>
      </p:sp>
      <p:sp>
        <p:nvSpPr>
          <p:cNvPr id="8" name="Text Placeholder 7"/>
          <p:cNvSpPr>
            <a:spLocks noGrp="1"/>
          </p:cNvSpPr>
          <p:nvPr>
            <p:ph type="body" sz="quarter" idx="32"/>
          </p:nvPr>
        </p:nvSpPr>
        <p:spPr/>
        <p:txBody>
          <a:bodyPr/>
          <a:lstStyle/>
          <a:p>
            <a:r>
              <a:rPr lang="en-US" dirty="0"/>
              <a:t>Dr. Kavlak is an Associate at The Brattle Group with a focus on electricity sector topics such as renewable energy, climate policy analysis, and technological change in energy systems. </a:t>
            </a:r>
          </a:p>
          <a:p>
            <a:pPr lvl="1"/>
            <a:r>
              <a:rPr lang="en-US" dirty="0"/>
              <a:t>Dr. Kavlak has worked with a range of clients including state governments, utilities, and investors. Dr. Kavlak has helped clients on projects related to electrification of buildings and transportation in states with decarbonization goals, rate design for electric vehicle charging, and affordability of electricity and gas. Prior to joining Brattle, Dr. Kavlak was a Postdoctoral Associate at the Massachusetts Institute of Technology, where she led a team investigating the cost reduction in solar photovoltaics systems due to innovations and energy and climate policies.</a:t>
            </a:r>
          </a:p>
        </p:txBody>
      </p:sp>
      <p:sp>
        <p:nvSpPr>
          <p:cNvPr id="9" name="Slide Number Placeholder 8"/>
          <p:cNvSpPr>
            <a:spLocks noGrp="1"/>
          </p:cNvSpPr>
          <p:nvPr>
            <p:ph type="sldNum" sz="quarter" idx="34"/>
          </p:nvPr>
        </p:nvSpPr>
        <p:spPr/>
        <p:txBody>
          <a:bodyPr/>
          <a:lstStyle/>
          <a:p>
            <a:r>
              <a:rPr lang="en-US"/>
              <a:t>brattle.com | </a:t>
            </a:r>
            <a:fld id="{C95ECF09-ED6D-489D-87B4-9DBCD4D54A41}" type="slidenum">
              <a:rPr lang="en-US" smtClean="0"/>
              <a:pPr/>
              <a:t>36</a:t>
            </a:fld>
            <a:endParaRPr lang="en-US"/>
          </a:p>
        </p:txBody>
      </p:sp>
      <p:sp>
        <p:nvSpPr>
          <p:cNvPr id="20" name="Text Placeholder 19"/>
          <p:cNvSpPr>
            <a:spLocks noGrp="1"/>
          </p:cNvSpPr>
          <p:nvPr>
            <p:ph type="body" sz="quarter" idx="49"/>
          </p:nvPr>
        </p:nvSpPr>
        <p:spPr/>
        <p:txBody>
          <a:bodyPr/>
          <a:lstStyle/>
          <a:p>
            <a:r>
              <a:rPr lang="en-US"/>
              <a:t>The views expressed in this presentation are strictly those of the presenter(s) and do not necessarily state or reflect the views of The Brattle Group or its clients. </a:t>
            </a:r>
          </a:p>
        </p:txBody>
      </p:sp>
      <p:pic>
        <p:nvPicPr>
          <p:cNvPr id="13" name="Picture Placeholder 12"/>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301" t="2992" r="5410" b="6823"/>
          <a:stretch/>
        </p:blipFill>
        <p:spPr>
          <a:xfrm>
            <a:off x="1016633" y="1514177"/>
            <a:ext cx="2541730" cy="2572725"/>
          </a:xfrm>
        </p:spPr>
      </p:pic>
    </p:spTree>
    <p:extLst>
      <p:ext uri="{BB962C8B-B14F-4D97-AF65-F5344CB8AC3E}">
        <p14:creationId xmlns:p14="http://schemas.microsoft.com/office/powerpoint/2010/main" val="2022343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016801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1013527"/>
              </p:ext>
            </p:extLst>
          </p:nvPr>
        </p:nvGraphicFramePr>
        <p:xfrm>
          <a:off x="507998" y="1276101"/>
          <a:ext cx="11164720" cy="4787816"/>
        </p:xfrm>
        <a:graphic>
          <a:graphicData uri="http://schemas.openxmlformats.org/drawingml/2006/table">
            <a:tbl>
              <a:tblPr>
                <a:tableStyleId>{1FECB4D8-DB02-4DC6-A0A2-4F2EBAE1DC90}</a:tableStyleId>
              </a:tblPr>
              <a:tblGrid>
                <a:gridCol w="2837368">
                  <a:extLst>
                    <a:ext uri="{9D8B030D-6E8A-4147-A177-3AD203B41FA5}">
                      <a16:colId xmlns:a16="http://schemas.microsoft.com/office/drawing/2014/main" val="3661385308"/>
                    </a:ext>
                  </a:extLst>
                </a:gridCol>
                <a:gridCol w="8327352">
                  <a:extLst>
                    <a:ext uri="{9D8B030D-6E8A-4147-A177-3AD203B41FA5}">
                      <a16:colId xmlns:a16="http://schemas.microsoft.com/office/drawing/2014/main" val="3245994115"/>
                    </a:ext>
                  </a:extLst>
                </a:gridCol>
              </a:tblGrid>
              <a:tr h="692641">
                <a:tc>
                  <a:txBody>
                    <a:bodyPr/>
                    <a:lstStyle/>
                    <a:p>
                      <a:pPr algn="l" fontAlgn="ctr"/>
                      <a:endParaRPr lang="en-US" sz="1800" b="1" i="0" u="none" strike="noStrike" dirty="0">
                        <a:solidFill>
                          <a:schemeClr val="bg1"/>
                        </a:solidFill>
                        <a:effectLst/>
                        <a:latin typeface="Calibri" panose="020F0502020204030204" pitchFamily="34" charset="0"/>
                      </a:endParaRPr>
                    </a:p>
                  </a:txBody>
                  <a:tcPr marL="0" marR="0" marT="0" marB="0" anchor="ctr">
                    <a:solidFill>
                      <a:schemeClr val="accent3"/>
                    </a:solidFill>
                  </a:tcPr>
                </a:tc>
                <a:tc>
                  <a:txBody>
                    <a:bodyPr/>
                    <a:lstStyle/>
                    <a:p>
                      <a:pPr algn="l" fontAlgn="ctr"/>
                      <a:r>
                        <a:rPr lang="en-US" sz="1800" b="1" i="0" u="none" strike="noStrike" dirty="0" smtClean="0">
                          <a:solidFill>
                            <a:schemeClr val="bg1"/>
                          </a:solidFill>
                          <a:effectLst/>
                          <a:latin typeface="+mn-lt"/>
                        </a:rPr>
                        <a:t>Sources</a:t>
                      </a:r>
                      <a:r>
                        <a:rPr lang="en-US" sz="1800" b="1" i="0" u="none" strike="noStrike" baseline="0" dirty="0" smtClean="0">
                          <a:solidFill>
                            <a:schemeClr val="bg1"/>
                          </a:solidFill>
                          <a:effectLst/>
                          <a:latin typeface="+mn-lt"/>
                        </a:rPr>
                        <a:t> and Notes</a:t>
                      </a:r>
                      <a:endParaRPr lang="en-US" sz="1800" b="1" i="0" u="none" strike="noStrike" dirty="0">
                        <a:solidFill>
                          <a:schemeClr val="bg1"/>
                        </a:solidFill>
                        <a:effectLst/>
                        <a:latin typeface="Calibri" panose="020F0502020204030204" pitchFamily="34" charset="0"/>
                      </a:endParaRPr>
                    </a:p>
                  </a:txBody>
                  <a:tcPr marL="0" marR="0" marT="0" marB="0" anchor="ctr">
                    <a:solidFill>
                      <a:schemeClr val="accent3"/>
                    </a:solidFill>
                  </a:tcPr>
                </a:tc>
                <a:extLst>
                  <a:ext uri="{0D108BD9-81ED-4DB2-BD59-A6C34878D82A}">
                    <a16:rowId xmlns:a16="http://schemas.microsoft.com/office/drawing/2014/main" val="2907221784"/>
                  </a:ext>
                </a:extLst>
              </a:tr>
              <a:tr h="1116866">
                <a:tc>
                  <a:txBody>
                    <a:bodyPr/>
                    <a:lstStyle/>
                    <a:p>
                      <a:pPr algn="l" fontAlgn="ctr"/>
                      <a:r>
                        <a:rPr lang="en-US" sz="1800" b="1" u="none" strike="noStrike" dirty="0" smtClean="0">
                          <a:solidFill>
                            <a:schemeClr val="tx1"/>
                          </a:solidFill>
                          <a:effectLst/>
                        </a:rPr>
                        <a:t>Energy Efficiency</a:t>
                      </a:r>
                      <a:r>
                        <a:rPr lang="en-US" sz="1800" b="1" u="none" strike="noStrike" dirty="0">
                          <a:solidFill>
                            <a:schemeClr val="tx1"/>
                          </a:solidFill>
                          <a:effectLst/>
                        </a:rPr>
                        <a:t> </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r>
                        <a:rPr lang="en-US" sz="1600" b="0" i="0" u="none" strike="noStrike" dirty="0" smtClean="0">
                          <a:solidFill>
                            <a:srgbClr val="000000"/>
                          </a:solidFill>
                          <a:effectLst/>
                          <a:latin typeface="Calibri" panose="020F0502020204030204" pitchFamily="34" charset="0"/>
                        </a:rPr>
                        <a:t>Assumptions are based on the EE docket which mandated -2.15% electricity and -1.10% gas use reduction by Program Year 5 (mid-2026) for all utilities. Current Policy Pathway keeps the annual targets constant after 2025, while the EMP Achievement and Ambitious Pathway cases continue to increase the EE targets linearly until 2030.</a:t>
                      </a:r>
                    </a:p>
                  </a:txBody>
                  <a:tcPr marL="0" marR="0" marT="0" marB="0" anchor="ctr"/>
                </a:tc>
                <a:extLst>
                  <a:ext uri="{0D108BD9-81ED-4DB2-BD59-A6C34878D82A}">
                    <a16:rowId xmlns:a16="http://schemas.microsoft.com/office/drawing/2014/main" val="1650019821"/>
                  </a:ext>
                </a:extLst>
              </a:tr>
              <a:tr h="1116866">
                <a:tc>
                  <a:txBody>
                    <a:bodyPr/>
                    <a:lstStyle/>
                    <a:p>
                      <a:pPr algn="l" fontAlgn="ctr"/>
                      <a:r>
                        <a:rPr lang="en-US" sz="1800" b="1" u="none" strike="noStrike" dirty="0">
                          <a:solidFill>
                            <a:schemeClr val="tx1"/>
                          </a:solidFill>
                          <a:effectLst/>
                        </a:rPr>
                        <a:t>Transportation </a:t>
                      </a:r>
                      <a:r>
                        <a:rPr lang="en-US" sz="1800" b="1" u="none" strike="noStrike" dirty="0" smtClean="0">
                          <a:solidFill>
                            <a:schemeClr val="tx1"/>
                          </a:solidFill>
                          <a:effectLst/>
                        </a:rPr>
                        <a:t>Electrification</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Current Policy Pathway projections were</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developed based on Brattle models indicating that approximately</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30% of new light duty</a:t>
                      </a:r>
                      <a:r>
                        <a:rPr lang="en-US" sz="1600" b="0" i="0" u="none" strike="noStrike" baseline="0" dirty="0" smtClean="0">
                          <a:solidFill>
                            <a:srgbClr val="000000"/>
                          </a:solidFill>
                          <a:effectLst/>
                          <a:latin typeface="Calibri" panose="020F0502020204030204" pitchFamily="34" charset="0"/>
                        </a:rPr>
                        <a:t> vehicle</a:t>
                      </a:r>
                      <a:r>
                        <a:rPr lang="en-US" sz="1600" b="0" i="0" u="none" strike="noStrike" dirty="0" smtClean="0">
                          <a:solidFill>
                            <a:srgbClr val="000000"/>
                          </a:solidFill>
                          <a:effectLst/>
                          <a:latin typeface="Calibri" panose="020F0502020204030204" pitchFamily="34" charset="0"/>
                        </a:rPr>
                        <a:t> sales across the US in 2030 are expected to be EVs. EMP Achievement</a:t>
                      </a:r>
                      <a:r>
                        <a:rPr lang="en-US" sz="1600" b="0" i="0" u="none" strike="noStrike" baseline="0" dirty="0" smtClean="0">
                          <a:solidFill>
                            <a:srgbClr val="000000"/>
                          </a:solidFill>
                          <a:effectLst/>
                          <a:latin typeface="Calibri" panose="020F0502020204030204" pitchFamily="34" charset="0"/>
                        </a:rPr>
                        <a:t> and Ambitious Pathway </a:t>
                      </a:r>
                      <a:r>
                        <a:rPr lang="en-US" sz="1600" b="0" i="0" u="none" strike="noStrike" dirty="0" smtClean="0">
                          <a:solidFill>
                            <a:srgbClr val="000000"/>
                          </a:solidFill>
                          <a:effectLst/>
                          <a:latin typeface="Calibri" panose="020F0502020204030204" pitchFamily="34" charset="0"/>
                        </a:rPr>
                        <a:t>cases are based on the EMP Least</a:t>
                      </a:r>
                      <a:r>
                        <a:rPr lang="en-US" sz="1600" b="0" i="0" u="none" strike="noStrike" baseline="0" dirty="0" smtClean="0">
                          <a:solidFill>
                            <a:srgbClr val="000000"/>
                          </a:solidFill>
                          <a:effectLst/>
                          <a:latin typeface="Calibri" panose="020F0502020204030204" pitchFamily="34" charset="0"/>
                        </a:rPr>
                        <a:t> Cost assumptions.  </a:t>
                      </a:r>
                      <a:endParaRPr lang="en-US" sz="1600" b="0" i="0" u="none" strike="noStrike" dirty="0" smtClean="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75894623"/>
                  </a:ext>
                </a:extLst>
              </a:tr>
              <a:tr h="1861443">
                <a:tc>
                  <a:txBody>
                    <a:bodyPr/>
                    <a:lstStyle/>
                    <a:p>
                      <a:pPr algn="l" fontAlgn="ctr"/>
                      <a:r>
                        <a:rPr lang="en-US" sz="1800" b="1" u="none" strike="noStrike" dirty="0" smtClean="0">
                          <a:solidFill>
                            <a:schemeClr val="tx1"/>
                          </a:solidFill>
                          <a:effectLst/>
                        </a:rPr>
                        <a:t>Building Decarbonization</a:t>
                      </a:r>
                      <a:r>
                        <a:rPr lang="en-US" sz="1800" b="1" u="none" strike="noStrike" baseline="0" dirty="0" smtClean="0">
                          <a:solidFill>
                            <a:schemeClr val="tx1"/>
                          </a:solidFill>
                          <a:effectLst/>
                        </a:rPr>
                        <a:t> </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r>
                        <a:rPr lang="en-US" sz="1600" b="0" i="0" u="none" strike="noStrike" dirty="0" smtClean="0">
                          <a:solidFill>
                            <a:srgbClr val="000000"/>
                          </a:solidFill>
                          <a:effectLst/>
                          <a:latin typeface="Calibri" panose="020F0502020204030204" pitchFamily="34" charset="0"/>
                        </a:rPr>
                        <a:t>Current Policy Pathway assumes current market adoption of building decarbonization;</a:t>
                      </a:r>
                      <a:r>
                        <a:rPr lang="en-US" sz="1600" b="0" i="0" u="none" strike="noStrike" baseline="0" dirty="0" smtClean="0">
                          <a:solidFill>
                            <a:srgbClr val="000000"/>
                          </a:solidFill>
                          <a:effectLst/>
                          <a:latin typeface="Calibri" panose="020F0502020204030204" pitchFamily="34" charset="0"/>
                        </a:rPr>
                        <a:t> assumes </a:t>
                      </a:r>
                      <a:r>
                        <a:rPr lang="en-US" sz="1600" b="0" i="0" u="none" strike="noStrike" dirty="0" smtClean="0">
                          <a:solidFill>
                            <a:srgbClr val="000000"/>
                          </a:solidFill>
                          <a:effectLst/>
                          <a:latin typeface="Calibri" panose="020F0502020204030204" pitchFamily="34" charset="0"/>
                        </a:rPr>
                        <a:t>natural gas demand declines at a -0.2% YoY rate,</a:t>
                      </a:r>
                      <a:r>
                        <a:rPr lang="en-US" sz="1600" b="0" i="0" u="none" strike="noStrike" baseline="0" dirty="0" smtClean="0">
                          <a:solidFill>
                            <a:srgbClr val="000000"/>
                          </a:solidFill>
                          <a:effectLst/>
                          <a:latin typeface="Calibri" panose="020F0502020204030204" pitchFamily="34" charset="0"/>
                        </a:rPr>
                        <a:t> which is the e</a:t>
                      </a:r>
                      <a:r>
                        <a:rPr lang="en-US" sz="1600" b="0" i="0" u="none" strike="noStrike" dirty="0" smtClean="0">
                          <a:solidFill>
                            <a:srgbClr val="000000"/>
                          </a:solidFill>
                          <a:effectLst/>
                          <a:latin typeface="Calibri" panose="020F0502020204030204" pitchFamily="34" charset="0"/>
                        </a:rPr>
                        <a:t>xpected value of the historic trend (-1.4%) and utility forecasts (1%). EMP Achievement</a:t>
                      </a:r>
                      <a:r>
                        <a:rPr lang="en-US" sz="1600" b="0" i="0" u="none" strike="noStrike" baseline="0" dirty="0" smtClean="0">
                          <a:solidFill>
                            <a:srgbClr val="000000"/>
                          </a:solidFill>
                          <a:effectLst/>
                          <a:latin typeface="Calibri" panose="020F0502020204030204" pitchFamily="34" charset="0"/>
                        </a:rPr>
                        <a:t> Pathway </a:t>
                      </a:r>
                      <a:r>
                        <a:rPr lang="en-US" sz="1600" b="0" i="0" u="none" strike="noStrike" dirty="0" smtClean="0">
                          <a:solidFill>
                            <a:srgbClr val="000000"/>
                          </a:solidFill>
                          <a:effectLst/>
                          <a:latin typeface="Calibri" panose="020F0502020204030204" pitchFamily="34" charset="0"/>
                        </a:rPr>
                        <a:t>assumes aggressive decarbonization of space and water heating leading to a reduction in natural gas consumption with</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2.4% YoY decline from 2020 to 2030. Ambitious Pathway</a:t>
                      </a:r>
                      <a:r>
                        <a:rPr lang="en-US" sz="1600" b="0" i="0" u="none" strike="noStrike" baseline="0" dirty="0" smtClean="0">
                          <a:solidFill>
                            <a:srgbClr val="000000"/>
                          </a:solidFill>
                          <a:effectLst/>
                          <a:latin typeface="Calibri" panose="020F0502020204030204" pitchFamily="34" charset="0"/>
                        </a:rPr>
                        <a:t> explores a more ambitious goal than the EMP Achievement Pathway.</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70317896"/>
                  </a:ext>
                </a:extLst>
              </a:tr>
            </a:tbl>
          </a:graphicData>
        </a:graphic>
      </p:graphicFrame>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5" name="Text Placeholder 4"/>
          <p:cNvSpPr>
            <a:spLocks noGrp="1"/>
          </p:cNvSpPr>
          <p:nvPr>
            <p:ph type="body" sz="quarter" idx="19"/>
          </p:nvPr>
        </p:nvSpPr>
        <p:spPr/>
        <p:txBody>
          <a:bodyPr/>
          <a:lstStyle/>
          <a:p>
            <a:r>
              <a:rPr lang="en-US"/>
              <a:t>approach</a:t>
            </a:r>
          </a:p>
        </p:txBody>
      </p:sp>
      <p:sp>
        <p:nvSpPr>
          <p:cNvPr id="6" name="Title 5"/>
          <p:cNvSpPr>
            <a:spLocks noGrp="1"/>
          </p:cNvSpPr>
          <p:nvPr>
            <p:ph type="title"/>
          </p:nvPr>
        </p:nvSpPr>
        <p:spPr/>
        <p:txBody>
          <a:bodyPr/>
          <a:lstStyle/>
          <a:p>
            <a:r>
              <a:rPr lang="en-US" dirty="0"/>
              <a:t>Step 1: Key Scenario Assumptions </a:t>
            </a:r>
            <a:r>
              <a:rPr lang="en-US" dirty="0" smtClean="0"/>
              <a:t>– Sources</a:t>
            </a:r>
            <a:endParaRPr lang="en-US" dirty="0"/>
          </a:p>
        </p:txBody>
      </p:sp>
    </p:spTree>
    <p:extLst>
      <p:ext uri="{BB962C8B-B14F-4D97-AF65-F5344CB8AC3E}">
        <p14:creationId xmlns:p14="http://schemas.microsoft.com/office/powerpoint/2010/main" val="3774551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Title 1"/>
          <p:cNvSpPr txBox="1">
            <a:spLocks noGrp="1"/>
          </p:cNvSpPr>
          <p:nvPr>
            <p:ph type="title"/>
          </p:nvPr>
        </p:nvSpPr>
        <p:spPr>
          <a:xfrm>
            <a:off x="3548062" y="685800"/>
            <a:ext cx="7119938" cy="685800"/>
          </a:xfrm>
          <a:prstGeom prst="rect">
            <a:avLst/>
          </a:prstGeom>
        </p:spPr>
        <p:txBody>
          <a:bodyPr>
            <a:normAutofit/>
          </a:bodyPr>
          <a:lstStyle/>
          <a:p>
            <a:pPr>
              <a:defRPr sz="3600">
                <a:solidFill>
                  <a:srgbClr val="001F5B"/>
                </a:solidFill>
                <a:latin typeface="Arial Black"/>
                <a:ea typeface="Arial Black"/>
                <a:cs typeface="Arial Black"/>
                <a:sym typeface="Arial Black"/>
              </a:defRPr>
            </a:pPr>
            <a:r>
              <a:rPr lang="en-US" dirty="0">
                <a:solidFill>
                  <a:schemeClr val="bg1"/>
                </a:solidFill>
              </a:rPr>
              <a:t>Stakeholder Process</a:t>
            </a:r>
          </a:p>
        </p:txBody>
      </p:sp>
      <p:sp>
        <p:nvSpPr>
          <p:cNvPr id="743" name="Content Placeholder 3"/>
          <p:cNvSpPr txBox="1">
            <a:spLocks noGrp="1"/>
          </p:cNvSpPr>
          <p:nvPr>
            <p:ph type="body" idx="1"/>
          </p:nvPr>
        </p:nvSpPr>
        <p:spPr>
          <a:xfrm>
            <a:off x="2133601" y="2209800"/>
            <a:ext cx="7909439" cy="3352800"/>
          </a:xfrm>
          <a:prstGeom prst="rect">
            <a:avLst/>
          </a:prstGeom>
        </p:spPr>
        <p:txBody>
          <a:bodyPr>
            <a:noAutofit/>
          </a:bodyPr>
          <a:lstStyle/>
          <a:p>
            <a:pPr algn="just">
              <a:buFont typeface="Wingdings" panose="05000000000000000000" pitchFamily="2" charset="2"/>
              <a:buChar char="q"/>
            </a:pPr>
            <a:r>
              <a:rPr sz="2100" dirty="0"/>
              <a:t>Please </a:t>
            </a:r>
            <a:r>
              <a:rPr lang="en-US" sz="2100" dirty="0"/>
              <a:t>feel free to ask clarifying questions in the Q&amp;A box during the presentation by The Brattle Group.</a:t>
            </a:r>
          </a:p>
          <a:p>
            <a:pPr algn="just">
              <a:buFont typeface="Wingdings" panose="05000000000000000000" pitchFamily="2" charset="2"/>
              <a:buChar char="q"/>
            </a:pPr>
            <a:endParaRPr lang="en-US" sz="1200" dirty="0"/>
          </a:p>
          <a:p>
            <a:pPr algn="just">
              <a:buFont typeface="Wingdings" panose="05000000000000000000" pitchFamily="2" charset="2"/>
              <a:buChar char="q"/>
            </a:pPr>
            <a:r>
              <a:rPr lang="en-US" sz="2100" dirty="0"/>
              <a:t>There will be an opportunity to present general comments after the presentation and also a public comment period through April 8, 2022. </a:t>
            </a:r>
          </a:p>
          <a:p>
            <a:pPr algn="just">
              <a:buFont typeface="Wingdings" panose="05000000000000000000" pitchFamily="2" charset="2"/>
              <a:buChar char="q"/>
            </a:pPr>
            <a:endParaRPr lang="en-US" sz="1200" dirty="0"/>
          </a:p>
          <a:p>
            <a:pPr algn="just">
              <a:buFont typeface="Wingdings" panose="05000000000000000000" pitchFamily="2" charset="2"/>
              <a:buChar char="q"/>
            </a:pPr>
            <a:r>
              <a:rPr lang="en-US" sz="2100" dirty="0"/>
              <a:t>A recording of this presentation and the slides will be made available at </a:t>
            </a:r>
            <a:r>
              <a:rPr lang="en-US" sz="2100" dirty="0">
                <a:hlinkClick r:id="rId2"/>
              </a:rPr>
              <a:t>https://www.bpu.state.nj.us/bpu/newsroom/public/</a:t>
            </a:r>
            <a:r>
              <a:rPr lang="en-US" sz="2100" dirty="0"/>
              <a:t>.</a:t>
            </a:r>
            <a:endParaRPr sz="2100" dirty="0"/>
          </a:p>
        </p:txBody>
      </p:sp>
      <p:pic>
        <p:nvPicPr>
          <p:cNvPr id="6" name="Picture 2" descr="C:\Users\jamieson\Desktop\Copy of NJBPU PP.png"/>
          <p:cNvPicPr>
            <a:picLocks noChangeAspect="1" noChangeArrowheads="1"/>
          </p:cNvPicPr>
          <p:nvPr/>
        </p:nvPicPr>
        <p:blipFill>
          <a:blip r:embed="rId3">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4"/>
          <p:cNvSpPr txBox="1"/>
          <p:nvPr/>
        </p:nvSpPr>
        <p:spPr>
          <a:xfrm>
            <a:off x="481899" y="6400414"/>
            <a:ext cx="9448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03/25</a:t>
            </a: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a:t>
            </a:r>
            <a:endPar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endParaRPr>
          </a:p>
        </p:txBody>
      </p:sp>
      <p:sp>
        <p:nvSpPr>
          <p:cNvPr id="8" name="Footer Placeholder 2"/>
          <p:cNvSpPr txBox="1"/>
          <p:nvPr/>
        </p:nvSpPr>
        <p:spPr>
          <a:xfrm>
            <a:off x="9581229" y="6400413"/>
            <a:ext cx="28041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DB9"/>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www.nj.gov/bpu</a:t>
            </a:r>
          </a:p>
        </p:txBody>
      </p:sp>
    </p:spTree>
    <p:extLst>
      <p:ext uri="{BB962C8B-B14F-4D97-AF65-F5344CB8AC3E}">
        <p14:creationId xmlns:p14="http://schemas.microsoft.com/office/powerpoint/2010/main" val="59378643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1315944"/>
              </p:ext>
            </p:extLst>
          </p:nvPr>
        </p:nvGraphicFramePr>
        <p:xfrm>
          <a:off x="507998" y="1276102"/>
          <a:ext cx="11164720" cy="5003743"/>
        </p:xfrm>
        <a:graphic>
          <a:graphicData uri="http://schemas.openxmlformats.org/drawingml/2006/table">
            <a:tbl>
              <a:tblPr>
                <a:tableStyleId>{1FECB4D8-DB02-4DC6-A0A2-4F2EBAE1DC90}</a:tableStyleId>
              </a:tblPr>
              <a:tblGrid>
                <a:gridCol w="2837368">
                  <a:extLst>
                    <a:ext uri="{9D8B030D-6E8A-4147-A177-3AD203B41FA5}">
                      <a16:colId xmlns:a16="http://schemas.microsoft.com/office/drawing/2014/main" val="3661385308"/>
                    </a:ext>
                  </a:extLst>
                </a:gridCol>
                <a:gridCol w="8327352">
                  <a:extLst>
                    <a:ext uri="{9D8B030D-6E8A-4147-A177-3AD203B41FA5}">
                      <a16:colId xmlns:a16="http://schemas.microsoft.com/office/drawing/2014/main" val="3245994115"/>
                    </a:ext>
                  </a:extLst>
                </a:gridCol>
              </a:tblGrid>
              <a:tr h="592770">
                <a:tc>
                  <a:txBody>
                    <a:bodyPr/>
                    <a:lstStyle/>
                    <a:p>
                      <a:pPr algn="l" fontAlgn="ctr"/>
                      <a:endParaRPr lang="en-US" sz="1800" b="1" i="0" u="none" strike="noStrike" dirty="0">
                        <a:solidFill>
                          <a:schemeClr val="bg1"/>
                        </a:solidFill>
                        <a:effectLst/>
                        <a:latin typeface="Calibri" panose="020F0502020204030204" pitchFamily="34" charset="0"/>
                      </a:endParaRPr>
                    </a:p>
                  </a:txBody>
                  <a:tcPr marL="0" marR="0" marT="0" marB="0" anchor="ctr">
                    <a:solidFill>
                      <a:schemeClr val="accent3"/>
                    </a:solidFill>
                  </a:tcPr>
                </a:tc>
                <a:tc>
                  <a:txBody>
                    <a:bodyPr/>
                    <a:lstStyle/>
                    <a:p>
                      <a:pPr algn="l" fontAlgn="ctr"/>
                      <a:r>
                        <a:rPr lang="en-US" sz="1800" b="1" i="0" u="none" strike="noStrike" dirty="0" smtClean="0">
                          <a:solidFill>
                            <a:schemeClr val="bg1"/>
                          </a:solidFill>
                          <a:effectLst/>
                          <a:latin typeface="+mn-lt"/>
                        </a:rPr>
                        <a:t>Sources</a:t>
                      </a:r>
                      <a:r>
                        <a:rPr lang="en-US" sz="1800" b="1" i="0" u="none" strike="noStrike" baseline="0" dirty="0" smtClean="0">
                          <a:solidFill>
                            <a:schemeClr val="bg1"/>
                          </a:solidFill>
                          <a:effectLst/>
                          <a:latin typeface="+mn-lt"/>
                        </a:rPr>
                        <a:t> and Notes</a:t>
                      </a:r>
                      <a:endParaRPr lang="en-US" sz="1800" b="1" i="0" u="none" strike="noStrike" dirty="0">
                        <a:solidFill>
                          <a:schemeClr val="bg1"/>
                        </a:solidFill>
                        <a:effectLst/>
                        <a:latin typeface="Calibri" panose="020F0502020204030204" pitchFamily="34" charset="0"/>
                      </a:endParaRPr>
                    </a:p>
                  </a:txBody>
                  <a:tcPr marL="0" marR="0" marT="0" marB="0" anchor="ctr">
                    <a:solidFill>
                      <a:schemeClr val="accent3"/>
                    </a:solidFill>
                  </a:tcPr>
                </a:tc>
                <a:extLst>
                  <a:ext uri="{0D108BD9-81ED-4DB2-BD59-A6C34878D82A}">
                    <a16:rowId xmlns:a16="http://schemas.microsoft.com/office/drawing/2014/main" val="2907221784"/>
                  </a:ext>
                </a:extLst>
              </a:tr>
              <a:tr h="498795">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800" b="1" u="none" strike="noStrike" dirty="0" smtClean="0">
                          <a:solidFill>
                            <a:schemeClr val="tx1"/>
                          </a:solidFill>
                          <a:effectLst/>
                        </a:rPr>
                        <a:t>Energy</a:t>
                      </a:r>
                      <a:endParaRPr lang="en-US" sz="1800" b="1" i="0" u="none" strike="noStrike" dirty="0">
                        <a:solidFill>
                          <a:schemeClr val="tx1"/>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l" fontAlgn="ct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40656588"/>
                  </a:ext>
                </a:extLst>
              </a:tr>
              <a:tr h="945709">
                <a:tc>
                  <a:txBody>
                    <a:bodyPr/>
                    <a:lstStyle/>
                    <a:p>
                      <a:pPr algn="l" fontAlgn="ctr"/>
                      <a:r>
                        <a:rPr lang="en-US" sz="1600" u="none" strike="noStrike" dirty="0">
                          <a:solidFill>
                            <a:schemeClr val="tx1"/>
                          </a:solidFill>
                          <a:effectLst/>
                        </a:rPr>
                        <a:t>RPS Class I renewables</a:t>
                      </a:r>
                      <a:endParaRPr lang="en-US" sz="16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600" b="0" i="0" u="none" strike="noStrike" kern="1200" baseline="0" dirty="0" smtClean="0">
                          <a:solidFill>
                            <a:srgbClr val="000000"/>
                          </a:solidFill>
                          <a:effectLst/>
                          <a:latin typeface="Calibri" panose="020F0502020204030204" pitchFamily="34" charset="0"/>
                          <a:ea typeface="+mn-ea"/>
                          <a:cs typeface="+mn-cs"/>
                        </a:rPr>
                        <a:t>RPS targets are based on the Clean Energy Act in the Current Policy Pathway and EMP Achievement Pathway. Ambitious Pathway is based on the NJ BPU Resource Adequacy Investigation which identified new policy and market structures to accelerate clean energy deployment at competitive prices. </a:t>
                      </a:r>
                      <a:endParaRPr lang="en-US" sz="1600" b="0" i="0" u="none" strike="noStrike" kern="1200" baseline="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07185440"/>
                  </a:ext>
                </a:extLst>
              </a:tr>
              <a:tr h="387949">
                <a:tc>
                  <a:txBody>
                    <a:bodyPr/>
                    <a:lstStyle/>
                    <a:p>
                      <a:pPr algn="l" fontAlgn="ctr"/>
                      <a:r>
                        <a:rPr lang="en-US" sz="1600" u="none" strike="noStrike" dirty="0">
                          <a:solidFill>
                            <a:schemeClr val="tx1"/>
                          </a:solidFill>
                          <a:effectLst/>
                        </a:rPr>
                        <a:t>Nuclear</a:t>
                      </a:r>
                      <a:endParaRPr lang="en-US" sz="16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600" b="0" i="0" u="none" strike="noStrike" dirty="0" smtClean="0">
                          <a:solidFill>
                            <a:srgbClr val="000000"/>
                          </a:solidFill>
                          <a:effectLst/>
                          <a:latin typeface="Calibri" panose="020F0502020204030204" pitchFamily="34" charset="0"/>
                        </a:rPr>
                        <a:t>Same across all cases;</a:t>
                      </a:r>
                      <a:r>
                        <a:rPr lang="en-US" sz="1600" b="0" i="0" u="none" strike="noStrike" baseline="0" dirty="0" smtClean="0">
                          <a:solidFill>
                            <a:srgbClr val="000000"/>
                          </a:solidFill>
                          <a:effectLst/>
                          <a:latin typeface="Calibri" panose="020F0502020204030204" pitchFamily="34" charset="0"/>
                        </a:rPr>
                        <a:t> a</a:t>
                      </a:r>
                      <a:r>
                        <a:rPr lang="en-US" sz="1600" b="0" i="0" u="none" strike="noStrike" dirty="0" smtClean="0">
                          <a:solidFill>
                            <a:srgbClr val="000000"/>
                          </a:solidFill>
                          <a:effectLst/>
                          <a:latin typeface="Calibri" panose="020F0502020204030204" pitchFamily="34" charset="0"/>
                        </a:rPr>
                        <a:t>ssumed</a:t>
                      </a:r>
                      <a:r>
                        <a:rPr lang="en-US" sz="1600" b="0" i="0" u="none" strike="noStrike" baseline="0" dirty="0" smtClean="0">
                          <a:solidFill>
                            <a:srgbClr val="000000"/>
                          </a:solidFill>
                          <a:effectLst/>
                          <a:latin typeface="Calibri" panose="020F0502020204030204" pitchFamily="34" charset="0"/>
                        </a:rPr>
                        <a:t> to stay constant through 2030.</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5293324"/>
                  </a:ext>
                </a:extLst>
              </a:tr>
              <a:tr h="1274437">
                <a:tc>
                  <a:txBody>
                    <a:bodyPr/>
                    <a:lstStyle/>
                    <a:p>
                      <a:pPr algn="l" fontAlgn="ctr"/>
                      <a:r>
                        <a:rPr lang="en-US" sz="1600" u="none" strike="noStrike">
                          <a:solidFill>
                            <a:schemeClr val="tx1"/>
                          </a:solidFill>
                          <a:effectLst/>
                        </a:rPr>
                        <a:t>Solar</a:t>
                      </a:r>
                      <a:endParaRPr lang="en-US" sz="1600" b="0" i="0" u="none" strike="noStrike">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600" b="0" i="0" u="none" strike="noStrike" dirty="0" smtClean="0">
                          <a:solidFill>
                            <a:srgbClr val="000000"/>
                          </a:solidFill>
                          <a:effectLst/>
                          <a:latin typeface="Calibri" panose="020F0502020204030204" pitchFamily="34" charset="0"/>
                        </a:rPr>
                        <a:t>Quantities of solar are based on the current Successor Solar Incentive (SuSI) program plans until 2026 across all scenarios. After 2026, </a:t>
                      </a:r>
                      <a:r>
                        <a:rPr lang="en-US" sz="1600" b="0" i="0" u="none" strike="noStrike" baseline="0" dirty="0" smtClean="0">
                          <a:solidFill>
                            <a:srgbClr val="000000"/>
                          </a:solidFill>
                          <a:effectLst/>
                          <a:latin typeface="Calibri" panose="020F0502020204030204" pitchFamily="34" charset="0"/>
                        </a:rPr>
                        <a:t>C</a:t>
                      </a:r>
                      <a:r>
                        <a:rPr lang="en-US" sz="1600" b="0" i="0" u="none" strike="noStrike" dirty="0" smtClean="0">
                          <a:solidFill>
                            <a:srgbClr val="000000"/>
                          </a:solidFill>
                          <a:effectLst/>
                          <a:latin typeface="Calibri" panose="020F0502020204030204" pitchFamily="34" charset="0"/>
                        </a:rPr>
                        <a:t>urrent Policy Pathway keeps the annual additions constant until 2030;</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EMP Achievement Pathway assumes same quantity of solar but assumes generic PJM solar purchases rather than through the Successor Solar program;</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Ambitious Pathway assumes additional solar is procured through generic PJM solar purchases.</a:t>
                      </a:r>
                      <a:r>
                        <a:rPr lang="en-US" sz="1600" b="0" i="0" u="none" strike="noStrike" baseline="0" dirty="0" smtClean="0">
                          <a:solidFill>
                            <a:srgbClr val="000000"/>
                          </a:solidFill>
                          <a:effectLst/>
                          <a:latin typeface="Calibri" panose="020F0502020204030204" pitchFamily="34" charset="0"/>
                        </a:rPr>
                        <a:t> </a:t>
                      </a:r>
                      <a:endParaRPr lang="en-US" sz="1600" b="0" i="0" u="none" strike="noStrike" dirty="0" smtClean="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30468497"/>
                  </a:ext>
                </a:extLst>
              </a:tr>
              <a:tr h="637216">
                <a:tc>
                  <a:txBody>
                    <a:bodyPr/>
                    <a:lstStyle/>
                    <a:p>
                      <a:pPr algn="l" fontAlgn="ctr"/>
                      <a:r>
                        <a:rPr lang="en-US" sz="1600" u="none" strike="noStrike">
                          <a:solidFill>
                            <a:schemeClr val="tx1"/>
                          </a:solidFill>
                          <a:effectLst/>
                        </a:rPr>
                        <a:t>Storage</a:t>
                      </a:r>
                      <a:endParaRPr lang="en-US" sz="1600" b="0" i="0" u="none" strike="noStrike">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600" b="0" i="0" u="none" strike="noStrike" dirty="0" smtClean="0">
                          <a:solidFill>
                            <a:srgbClr val="000000"/>
                          </a:solidFill>
                          <a:effectLst/>
                          <a:latin typeface="Calibri" panose="020F0502020204030204" pitchFamily="34" charset="0"/>
                        </a:rPr>
                        <a:t>Current Policy Pathway is based on the Clean</a:t>
                      </a:r>
                      <a:r>
                        <a:rPr lang="en-US" sz="1600" b="0" i="0" u="none" strike="noStrike" baseline="0" dirty="0" smtClean="0">
                          <a:solidFill>
                            <a:srgbClr val="000000"/>
                          </a:solidFill>
                          <a:effectLst/>
                          <a:latin typeface="Calibri" panose="020F0502020204030204" pitchFamily="34" charset="0"/>
                        </a:rPr>
                        <a:t> Energy Act target.</a:t>
                      </a:r>
                      <a:r>
                        <a:rPr lang="en-US" sz="1600" b="0" i="0" u="none" strike="noStrike" dirty="0" smtClean="0">
                          <a:solidFill>
                            <a:srgbClr val="000000"/>
                          </a:solidFill>
                          <a:effectLst/>
                          <a:latin typeface="Calibri" panose="020F0502020204030204" pitchFamily="34" charset="0"/>
                        </a:rPr>
                        <a:t> EMP Achievement</a:t>
                      </a:r>
                      <a:r>
                        <a:rPr lang="en-US" sz="1600" b="0" i="0" u="none" strike="noStrike" baseline="0" dirty="0" smtClean="0">
                          <a:solidFill>
                            <a:srgbClr val="000000"/>
                          </a:solidFill>
                          <a:effectLst/>
                          <a:latin typeface="Calibri" panose="020F0502020204030204" pitchFamily="34" charset="0"/>
                        </a:rPr>
                        <a:t> P</a:t>
                      </a:r>
                      <a:r>
                        <a:rPr lang="en-US" sz="1600" b="0" i="0" u="none" strike="noStrike" dirty="0" smtClean="0">
                          <a:solidFill>
                            <a:srgbClr val="000000"/>
                          </a:solidFill>
                          <a:effectLst/>
                          <a:latin typeface="Calibri" panose="020F0502020204030204" pitchFamily="34" charset="0"/>
                        </a:rPr>
                        <a:t>athway and the Ambitious Pathway</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assumptions</a:t>
                      </a:r>
                      <a:r>
                        <a:rPr lang="en-US" sz="1600" b="0" i="0" u="none" strike="noStrike" baseline="0" dirty="0" smtClean="0">
                          <a:solidFill>
                            <a:srgbClr val="000000"/>
                          </a:solidFill>
                          <a:effectLst/>
                          <a:latin typeface="Calibri" panose="020F0502020204030204" pitchFamily="34" charset="0"/>
                        </a:rPr>
                        <a:t> are</a:t>
                      </a:r>
                      <a:r>
                        <a:rPr lang="en-US" sz="1600" b="0" i="0" u="none" strike="noStrike" dirty="0" smtClean="0">
                          <a:solidFill>
                            <a:srgbClr val="000000"/>
                          </a:solidFill>
                          <a:effectLst/>
                          <a:latin typeface="Calibri" panose="020F0502020204030204" pitchFamily="34" charset="0"/>
                        </a:rPr>
                        <a:t> based on EMP Least Cost scenario.</a:t>
                      </a:r>
                    </a:p>
                  </a:txBody>
                  <a:tcPr marL="0" marR="0" marT="0" marB="0" anchor="ctr"/>
                </a:tc>
                <a:extLst>
                  <a:ext uri="{0D108BD9-81ED-4DB2-BD59-A6C34878D82A}">
                    <a16:rowId xmlns:a16="http://schemas.microsoft.com/office/drawing/2014/main" val="2649694304"/>
                  </a:ext>
                </a:extLst>
              </a:tr>
              <a:tr h="637216">
                <a:tc>
                  <a:txBody>
                    <a:bodyPr/>
                    <a:lstStyle/>
                    <a:p>
                      <a:pPr algn="l" fontAlgn="ctr"/>
                      <a:r>
                        <a:rPr lang="en-US" sz="1600" u="none" strike="noStrike" dirty="0">
                          <a:solidFill>
                            <a:schemeClr val="tx1"/>
                          </a:solidFill>
                          <a:effectLst/>
                        </a:rPr>
                        <a:t>Offshore wind</a:t>
                      </a:r>
                      <a:endParaRPr lang="en-US" sz="1600" b="0" i="0" u="none" strike="noStrike" dirty="0">
                        <a:solidFill>
                          <a:schemeClr val="tx1"/>
                        </a:solidFill>
                        <a:effectLst/>
                        <a:latin typeface="Calibri" panose="020F0502020204030204" pitchFamily="34" charset="0"/>
                      </a:endParaRPr>
                    </a:p>
                  </a:txBody>
                  <a:tcPr marL="71455" marR="0" marT="0" marB="0" anchor="ctr">
                    <a:solidFill>
                      <a:schemeClr val="accent3">
                        <a:lumMod val="20000"/>
                        <a:lumOff val="80000"/>
                      </a:schemeClr>
                    </a:solidFill>
                  </a:tcPr>
                </a:tc>
                <a:tc>
                  <a:txBody>
                    <a:bodyPr/>
                    <a:lstStyle/>
                    <a:p>
                      <a:pPr algn="l" fontAlgn="ctr"/>
                      <a:r>
                        <a:rPr lang="en-US" sz="1600" b="0" i="0" u="none" strike="noStrike" dirty="0" smtClean="0">
                          <a:solidFill>
                            <a:srgbClr val="000000"/>
                          </a:solidFill>
                          <a:effectLst/>
                          <a:latin typeface="Calibri" panose="020F0502020204030204" pitchFamily="34" charset="0"/>
                        </a:rPr>
                        <a:t>Based on Board orders for Solicitation #</a:t>
                      </a:r>
                      <a:r>
                        <a:rPr lang="en-US" sz="1600" b="0" i="0" u="none" strike="noStrike" baseline="0" dirty="0" smtClean="0">
                          <a:solidFill>
                            <a:srgbClr val="000000"/>
                          </a:solidFill>
                          <a:effectLst/>
                          <a:latin typeface="Calibri" panose="020F0502020204030204" pitchFamily="34" charset="0"/>
                        </a:rPr>
                        <a:t>1 and </a:t>
                      </a:r>
                      <a:r>
                        <a:rPr lang="en-US" sz="1600" b="0" i="0" u="none" strike="noStrike" dirty="0" smtClean="0">
                          <a:solidFill>
                            <a:srgbClr val="000000"/>
                          </a:solidFill>
                          <a:effectLst/>
                          <a:latin typeface="Calibri" panose="020F0502020204030204" pitchFamily="34" charset="0"/>
                        </a:rPr>
                        <a:t>#2</a:t>
                      </a:r>
                      <a:r>
                        <a:rPr lang="en-US" sz="1600" b="0" i="0" u="none" strike="noStrike" baseline="0" dirty="0" smtClean="0">
                          <a:solidFill>
                            <a:srgbClr val="000000"/>
                          </a:solidFill>
                          <a:effectLst/>
                          <a:latin typeface="Calibri" panose="020F0502020204030204" pitchFamily="34" charset="0"/>
                        </a:rPr>
                        <a:t> for </a:t>
                      </a:r>
                      <a:r>
                        <a:rPr lang="en-US" sz="1600" b="0" i="0" u="none" strike="noStrike" dirty="0" smtClean="0">
                          <a:solidFill>
                            <a:srgbClr val="000000"/>
                          </a:solidFill>
                          <a:effectLst/>
                          <a:latin typeface="Calibri" panose="020F0502020204030204" pitchFamily="34" charset="0"/>
                        </a:rPr>
                        <a:t>Current Policy Pathway.</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EMP Achievement</a:t>
                      </a:r>
                      <a:r>
                        <a:rPr lang="en-US" sz="1600" b="0" i="0" u="none" strike="noStrike" baseline="0" dirty="0" smtClean="0">
                          <a:solidFill>
                            <a:srgbClr val="000000"/>
                          </a:solidFill>
                          <a:effectLst/>
                          <a:latin typeface="Calibri" panose="020F0502020204030204" pitchFamily="34" charset="0"/>
                        </a:rPr>
                        <a:t> P</a:t>
                      </a:r>
                      <a:r>
                        <a:rPr lang="en-US" sz="1600" b="0" i="0" u="none" strike="noStrike" dirty="0" smtClean="0">
                          <a:solidFill>
                            <a:srgbClr val="000000"/>
                          </a:solidFill>
                          <a:effectLst/>
                          <a:latin typeface="Calibri" panose="020F0502020204030204" pitchFamily="34" charset="0"/>
                        </a:rPr>
                        <a:t>athway and the Ambitious Pathway</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assumptions</a:t>
                      </a:r>
                      <a:r>
                        <a:rPr lang="en-US" sz="1600" b="0" i="0" u="none" strike="noStrike" baseline="0" dirty="0" smtClean="0">
                          <a:solidFill>
                            <a:srgbClr val="000000"/>
                          </a:solidFill>
                          <a:effectLst/>
                          <a:latin typeface="Calibri" panose="020F0502020204030204" pitchFamily="34" charset="0"/>
                        </a:rPr>
                        <a:t> are</a:t>
                      </a:r>
                      <a:r>
                        <a:rPr lang="en-US" sz="1600" b="0" i="0" u="none" strike="noStrike" dirty="0" smtClean="0">
                          <a:solidFill>
                            <a:srgbClr val="000000"/>
                          </a:solidFill>
                          <a:effectLst/>
                          <a:latin typeface="Calibri" panose="020F0502020204030204" pitchFamily="34" charset="0"/>
                        </a:rPr>
                        <a:t> based on Solicitation #1, #2</a:t>
                      </a:r>
                      <a:r>
                        <a:rPr lang="en-US" sz="1600" b="0" i="0" u="none" strike="noStrike" baseline="0" dirty="0" smtClean="0">
                          <a:solidFill>
                            <a:srgbClr val="000000"/>
                          </a:solidFill>
                          <a:effectLst/>
                          <a:latin typeface="Calibri" panose="020F0502020204030204" pitchFamily="34" charset="0"/>
                        </a:rPr>
                        <a:t>, and #3. </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84100594"/>
                  </a:ext>
                </a:extLst>
              </a:tr>
            </a:tbl>
          </a:graphicData>
        </a:graphic>
      </p:graphicFrame>
      <p:sp>
        <p:nvSpPr>
          <p:cNvPr id="2" name="Slide Number Placeholder 1"/>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rPr>
              <a:t>brattle.com | </a:t>
            </a:r>
            <a:fld id="{C95ECF09-ED6D-489D-87B4-9DBCD4D54A41}" type="slidenum">
              <a:rPr kumimoji="0" lang="en-US" sz="1000" b="0" i="0" u="none" strike="noStrike" kern="1200" cap="none" spc="0" normalizeH="0" baseline="0" noProof="0" smtClean="0">
                <a:ln>
                  <a:noFill/>
                </a:ln>
                <a:solidFill>
                  <a:srgbClr val="494F5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494F56"/>
              </a:solidFill>
              <a:effectLst/>
              <a:uLnTx/>
              <a:uFillTx/>
              <a:latin typeface="Calibri" panose="020F0502020204030204"/>
              <a:ea typeface="+mn-ea"/>
              <a:cs typeface="+mn-cs"/>
            </a:endParaRPr>
          </a:p>
        </p:txBody>
      </p:sp>
      <p:sp>
        <p:nvSpPr>
          <p:cNvPr id="5" name="Text Placeholder 4"/>
          <p:cNvSpPr>
            <a:spLocks noGrp="1"/>
          </p:cNvSpPr>
          <p:nvPr>
            <p:ph type="body" sz="quarter" idx="19"/>
          </p:nvPr>
        </p:nvSpPr>
        <p:spPr/>
        <p:txBody>
          <a:bodyPr/>
          <a:lstStyle/>
          <a:p>
            <a:r>
              <a:rPr lang="en-US"/>
              <a:t>approach</a:t>
            </a:r>
          </a:p>
        </p:txBody>
      </p:sp>
      <p:sp>
        <p:nvSpPr>
          <p:cNvPr id="6" name="Title 5"/>
          <p:cNvSpPr>
            <a:spLocks noGrp="1"/>
          </p:cNvSpPr>
          <p:nvPr>
            <p:ph type="title"/>
          </p:nvPr>
        </p:nvSpPr>
        <p:spPr/>
        <p:txBody>
          <a:bodyPr/>
          <a:lstStyle/>
          <a:p>
            <a:r>
              <a:rPr lang="en-US" dirty="0"/>
              <a:t>Step 1: Key Scenario Assumptions </a:t>
            </a:r>
            <a:r>
              <a:rPr lang="en-US" dirty="0" smtClean="0"/>
              <a:t>– Sources (cont.) </a:t>
            </a:r>
            <a:endParaRPr lang="en-US" dirty="0"/>
          </a:p>
        </p:txBody>
      </p:sp>
    </p:spTree>
    <p:extLst>
      <p:ext uri="{BB962C8B-B14F-4D97-AF65-F5344CB8AC3E}">
        <p14:creationId xmlns:p14="http://schemas.microsoft.com/office/powerpoint/2010/main" val="23253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795899" y="4913102"/>
          <a:ext cx="4682220" cy="951738"/>
        </p:xfrm>
        <a:graphic>
          <a:graphicData uri="http://schemas.openxmlformats.org/drawingml/2006/table">
            <a:tbl>
              <a:tblPr>
                <a:tableStyleId>{9DCAF9ED-07DC-4A11-8D7F-57B35C25682E}</a:tableStyleId>
              </a:tblPr>
              <a:tblGrid>
                <a:gridCol w="3194138">
                  <a:extLst>
                    <a:ext uri="{9D8B030D-6E8A-4147-A177-3AD203B41FA5}">
                      <a16:colId xmlns:a16="http://schemas.microsoft.com/office/drawing/2014/main" val="3087463953"/>
                    </a:ext>
                  </a:extLst>
                </a:gridCol>
                <a:gridCol w="569935">
                  <a:extLst>
                    <a:ext uri="{9D8B030D-6E8A-4147-A177-3AD203B41FA5}">
                      <a16:colId xmlns:a16="http://schemas.microsoft.com/office/drawing/2014/main" val="1408877207"/>
                    </a:ext>
                  </a:extLst>
                </a:gridCol>
                <a:gridCol w="918147">
                  <a:extLst>
                    <a:ext uri="{9D8B030D-6E8A-4147-A177-3AD203B41FA5}">
                      <a16:colId xmlns:a16="http://schemas.microsoft.com/office/drawing/2014/main" val="3056510279"/>
                    </a:ext>
                  </a:extLst>
                </a:gridCol>
              </a:tblGrid>
              <a:tr h="380238">
                <a:tc>
                  <a:txBody>
                    <a:bodyPr/>
                    <a:lstStyle/>
                    <a:p>
                      <a:pPr algn="l" fontAlgn="ctr"/>
                      <a:r>
                        <a:rPr lang="en-US" sz="1100" b="1" u="none" strike="noStrike">
                          <a:solidFill>
                            <a:schemeClr val="bg1"/>
                          </a:solidFill>
                          <a:effectLst/>
                        </a:rPr>
                        <a:t>Historical Rates of Change</a:t>
                      </a:r>
                      <a:endParaRPr lang="en-US" sz="1100" b="1" i="1" u="none" strike="noStrike">
                        <a:solidFill>
                          <a:schemeClr val="bg1"/>
                        </a:solidFill>
                        <a:effectLst/>
                        <a:latin typeface="Calibri" panose="020F0502020204030204" pitchFamily="34" charset="0"/>
                      </a:endParaRPr>
                    </a:p>
                  </a:txBody>
                  <a:tcPr marL="7620" marR="7620" marT="7620" marB="0" anchor="ctr">
                    <a:solidFill>
                      <a:schemeClr val="accent2"/>
                    </a:solidFill>
                  </a:tcPr>
                </a:tc>
                <a:tc>
                  <a:txBody>
                    <a:bodyPr/>
                    <a:lstStyle/>
                    <a:p>
                      <a:pPr algn="ctr" fontAlgn="ctr"/>
                      <a:endParaRPr lang="en-US" sz="1100" b="1" i="0" u="none" strike="noStrike">
                        <a:solidFill>
                          <a:schemeClr val="bg1"/>
                        </a:solidFill>
                        <a:effectLst/>
                        <a:latin typeface="Calibri" panose="020F0502020204030204" pitchFamily="34" charset="0"/>
                      </a:endParaRPr>
                    </a:p>
                  </a:txBody>
                  <a:tcPr marL="7620" marR="7620" marT="7620" marB="0" anchor="ctr">
                    <a:solidFill>
                      <a:schemeClr val="accent2"/>
                    </a:solidFill>
                  </a:tcPr>
                </a:tc>
                <a:tc>
                  <a:txBody>
                    <a:bodyPr/>
                    <a:lstStyle/>
                    <a:p>
                      <a:pPr algn="ctr" fontAlgn="ctr"/>
                      <a:r>
                        <a:rPr lang="en-US" sz="1100" b="1" u="none" strike="noStrike">
                          <a:solidFill>
                            <a:schemeClr val="bg1"/>
                          </a:solidFill>
                          <a:effectLst/>
                        </a:rPr>
                        <a:t>Last 5 years 2015-2020</a:t>
                      </a:r>
                      <a:endParaRPr lang="en-US" sz="1100" b="1" i="0" u="none" strike="noStrike">
                        <a:solidFill>
                          <a:schemeClr val="bg1"/>
                        </a:solidFill>
                        <a:effectLst/>
                        <a:latin typeface="Calibri" panose="020F0502020204030204" pitchFamily="34" charset="0"/>
                      </a:endParaRPr>
                    </a:p>
                  </a:txBody>
                  <a:tcPr marL="7620" marR="7620" marT="7620" marB="0" anchor="ctr">
                    <a:solidFill>
                      <a:schemeClr val="accent2"/>
                    </a:solidFill>
                  </a:tcPr>
                </a:tc>
                <a:extLst>
                  <a:ext uri="{0D108BD9-81ED-4DB2-BD59-A6C34878D82A}">
                    <a16:rowId xmlns:a16="http://schemas.microsoft.com/office/drawing/2014/main" val="2852728449"/>
                  </a:ext>
                </a:extLst>
              </a:tr>
              <a:tr h="190500">
                <a:tc>
                  <a:txBody>
                    <a:bodyPr/>
                    <a:lstStyle/>
                    <a:p>
                      <a:pPr algn="l" fontAlgn="ctr"/>
                      <a:r>
                        <a:rPr lang="en-US" sz="1100" u="none" strike="noStrike">
                          <a:effectLst/>
                        </a:rPr>
                        <a:t>Yearly Sales Change after EE (CAGR from</a:t>
                      </a:r>
                      <a:r>
                        <a:rPr lang="en-US" sz="1100" u="none" strike="noStrike" baseline="0">
                          <a:effectLst/>
                        </a:rPr>
                        <a:t> plot above)</a:t>
                      </a:r>
                      <a:endParaRPr lang="en-US" sz="1100" b="0" i="1"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US" sz="1100" b="0" i="0" u="none" strike="noStrike">
                          <a:solidFill>
                            <a:schemeClr val="tx1"/>
                          </a:solidFill>
                          <a:effectLst/>
                          <a:latin typeface="Calibri" panose="020F0502020204030204" pitchFamily="34" charset="0"/>
                        </a:rPr>
                        <a:t>-1.61%</a:t>
                      </a:r>
                    </a:p>
                  </a:txBody>
                  <a:tcPr marL="7620" marR="7620" marT="7620" marB="0" anchor="ctr"/>
                </a:tc>
                <a:extLst>
                  <a:ext uri="{0D108BD9-81ED-4DB2-BD59-A6C34878D82A}">
                    <a16:rowId xmlns:a16="http://schemas.microsoft.com/office/drawing/2014/main" val="3940223168"/>
                  </a:ext>
                </a:extLst>
              </a:tr>
              <a:tr h="190500">
                <a:tc>
                  <a:txBody>
                    <a:bodyPr/>
                    <a:lstStyle/>
                    <a:p>
                      <a:pPr algn="l" fontAlgn="ctr"/>
                      <a:r>
                        <a:rPr lang="en-US" sz="1100" u="none" strike="noStrike">
                          <a:effectLst/>
                        </a:rPr>
                        <a:t>Yearly Sales Change due</a:t>
                      </a:r>
                      <a:r>
                        <a:rPr lang="en-US" sz="1100" u="none" strike="noStrike" baseline="0">
                          <a:effectLst/>
                        </a:rPr>
                        <a:t> to</a:t>
                      </a:r>
                      <a:r>
                        <a:rPr lang="en-US" sz="1100" u="none" strike="noStrike">
                          <a:effectLst/>
                        </a:rPr>
                        <a:t> EE (from ACEEE)</a:t>
                      </a:r>
                      <a:endParaRPr lang="en-US" sz="1100" b="0" i="1"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US" sz="1100" u="none" strike="noStrike">
                          <a:effectLst/>
                        </a:rPr>
                        <a:t>-0.24%</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18932432"/>
                  </a:ext>
                </a:extLst>
              </a:tr>
              <a:tr h="190500">
                <a:tc>
                  <a:txBody>
                    <a:bodyPr/>
                    <a:lstStyle/>
                    <a:p>
                      <a:pPr algn="l" fontAlgn="ctr"/>
                      <a:r>
                        <a:rPr lang="en-US" sz="1100" u="none" strike="noStrike">
                          <a:effectLst/>
                        </a:rPr>
                        <a:t>Yearly Sales</a:t>
                      </a:r>
                      <a:r>
                        <a:rPr lang="en-US" sz="1100" u="none" strike="noStrike" baseline="0">
                          <a:effectLst/>
                        </a:rPr>
                        <a:t> </a:t>
                      </a:r>
                      <a:r>
                        <a:rPr lang="en-US" sz="1100" u="none" strike="noStrike">
                          <a:effectLst/>
                        </a:rPr>
                        <a:t>Change</a:t>
                      </a:r>
                      <a:r>
                        <a:rPr lang="en-US" sz="1100" u="none" strike="noStrike" baseline="0">
                          <a:effectLst/>
                        </a:rPr>
                        <a:t> before EE</a:t>
                      </a:r>
                      <a:endParaRPr lang="en-US" sz="1100" b="1" i="1"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US" sz="1100" b="1" u="none" strike="noStrike">
                          <a:solidFill>
                            <a:schemeClr val="accent5"/>
                          </a:solidFill>
                          <a:effectLst/>
                        </a:rPr>
                        <a:t>-1.37%</a:t>
                      </a:r>
                      <a:endParaRPr lang="en-US" sz="1100" b="1" i="0" u="none" strike="noStrike">
                        <a:solidFill>
                          <a:schemeClr val="accent5"/>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22499174"/>
                  </a:ext>
                </a:extLst>
              </a:tr>
            </a:tbl>
          </a:graphicData>
        </a:graphic>
      </p:graphicFrame>
      <p:pic>
        <p:nvPicPr>
          <p:cNvPr id="8" name="Picture 7"/>
          <p:cNvPicPr>
            <a:picLocks noChangeAspect="1"/>
          </p:cNvPicPr>
          <p:nvPr/>
        </p:nvPicPr>
        <p:blipFill>
          <a:blip r:embed="rId3"/>
          <a:stretch>
            <a:fillRect/>
          </a:stretch>
        </p:blipFill>
        <p:spPr>
          <a:xfrm>
            <a:off x="6093377" y="1917595"/>
            <a:ext cx="5329055" cy="3794510"/>
          </a:xfrm>
          <a:prstGeom prst="rect">
            <a:avLst/>
          </a:prstGeom>
        </p:spPr>
      </p:pic>
      <p:sp>
        <p:nvSpPr>
          <p:cNvPr id="45" name="Rectangle 44"/>
          <p:cNvSpPr/>
          <p:nvPr/>
        </p:nvSpPr>
        <p:spPr>
          <a:xfrm>
            <a:off x="4872694" y="5659249"/>
            <a:ext cx="605425" cy="20007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40</a:t>
            </a:fld>
            <a:endParaRPr lang="en-US"/>
          </a:p>
        </p:txBody>
      </p:sp>
      <p:sp>
        <p:nvSpPr>
          <p:cNvPr id="5" name="Text Placeholder 4"/>
          <p:cNvSpPr>
            <a:spLocks noGrp="1"/>
          </p:cNvSpPr>
          <p:nvPr>
            <p:ph type="body" sz="quarter" idx="19"/>
          </p:nvPr>
        </p:nvSpPr>
        <p:spPr>
          <a:xfrm>
            <a:off x="508000" y="7549"/>
            <a:ext cx="6040438" cy="477054"/>
          </a:xfrm>
        </p:spPr>
        <p:txBody>
          <a:bodyPr vert="horz" lIns="45720" tIns="182880" rIns="91440" bIns="45720" rtlCol="0" anchor="t">
            <a:spAutoFit/>
          </a:bodyPr>
          <a:lstStyle/>
          <a:p>
            <a:pPr marL="55245" indent="-55245"/>
            <a:r>
              <a:rPr lang="en-US" dirty="0"/>
              <a:t>Building </a:t>
            </a:r>
            <a:r>
              <a:rPr lang="en-US" dirty="0" smtClean="0"/>
              <a:t>decarbonization</a:t>
            </a:r>
            <a:endParaRPr lang="en-US" strike="sngStrike" dirty="0"/>
          </a:p>
        </p:txBody>
      </p:sp>
      <p:pic>
        <p:nvPicPr>
          <p:cNvPr id="27" name="Picture 26"/>
          <p:cNvPicPr>
            <a:picLocks noChangeAspect="1"/>
          </p:cNvPicPr>
          <p:nvPr/>
        </p:nvPicPr>
        <p:blipFill>
          <a:blip r:embed="rId4"/>
          <a:stretch>
            <a:fillRect/>
          </a:stretch>
        </p:blipFill>
        <p:spPr>
          <a:xfrm>
            <a:off x="603011" y="1870750"/>
            <a:ext cx="4572396" cy="2920237"/>
          </a:xfrm>
          <a:prstGeom prst="rect">
            <a:avLst/>
          </a:prstGeom>
        </p:spPr>
      </p:pic>
      <p:sp>
        <p:nvSpPr>
          <p:cNvPr id="28" name="Right Arrow 27"/>
          <p:cNvSpPr/>
          <p:nvPr/>
        </p:nvSpPr>
        <p:spPr>
          <a:xfrm>
            <a:off x="5382860" y="3205662"/>
            <a:ext cx="780288" cy="463056"/>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TextBox 30"/>
          <p:cNvSpPr txBox="1"/>
          <p:nvPr/>
        </p:nvSpPr>
        <p:spPr>
          <a:xfrm>
            <a:off x="513754" y="1272766"/>
            <a:ext cx="5490366" cy="646331"/>
          </a:xfrm>
          <a:prstGeom prst="rect">
            <a:avLst/>
          </a:prstGeom>
          <a:noFill/>
        </p:spPr>
        <p:txBody>
          <a:bodyPr wrap="square" rtlCol="0">
            <a:spAutoFit/>
          </a:bodyPr>
          <a:lstStyle/>
          <a:p>
            <a:r>
              <a:rPr lang="en-US" b="1">
                <a:solidFill>
                  <a:schemeClr val="accent1"/>
                </a:solidFill>
              </a:rPr>
              <a:t>Step 1: Obtain historical rates of change in natural gas use before the EE effect</a:t>
            </a:r>
          </a:p>
        </p:txBody>
      </p:sp>
      <p:sp>
        <p:nvSpPr>
          <p:cNvPr id="33" name="TextBox 32"/>
          <p:cNvSpPr txBox="1"/>
          <p:nvPr/>
        </p:nvSpPr>
        <p:spPr>
          <a:xfrm>
            <a:off x="6383421" y="1282227"/>
            <a:ext cx="5289297" cy="369332"/>
          </a:xfrm>
          <a:prstGeom prst="rect">
            <a:avLst/>
          </a:prstGeom>
          <a:noFill/>
        </p:spPr>
        <p:txBody>
          <a:bodyPr wrap="square" rtlCol="0">
            <a:spAutoFit/>
          </a:bodyPr>
          <a:lstStyle/>
          <a:p>
            <a:r>
              <a:rPr lang="en-US" b="1">
                <a:solidFill>
                  <a:schemeClr val="accent1"/>
                </a:solidFill>
              </a:rPr>
              <a:t>Step 2: Use the historical rates for projections</a:t>
            </a:r>
          </a:p>
        </p:txBody>
      </p:sp>
      <p:sp>
        <p:nvSpPr>
          <p:cNvPr id="35" name="TextBox 34"/>
          <p:cNvSpPr txBox="1"/>
          <p:nvPr/>
        </p:nvSpPr>
        <p:spPr>
          <a:xfrm>
            <a:off x="11099112" y="3379694"/>
            <a:ext cx="1200244" cy="261610"/>
          </a:xfrm>
          <a:prstGeom prst="rect">
            <a:avLst/>
          </a:prstGeom>
          <a:noFill/>
        </p:spPr>
        <p:txBody>
          <a:bodyPr wrap="square" rtlCol="0">
            <a:spAutoFit/>
          </a:bodyPr>
          <a:lstStyle/>
          <a:p>
            <a:r>
              <a:rPr lang="en-US" sz="1100" b="1">
                <a:solidFill>
                  <a:schemeClr val="accent5"/>
                </a:solidFill>
              </a:rPr>
              <a:t>-1.37% CAGR</a:t>
            </a:r>
          </a:p>
        </p:txBody>
      </p:sp>
      <p:sp>
        <p:nvSpPr>
          <p:cNvPr id="46" name="TextBox 45"/>
          <p:cNvSpPr txBox="1"/>
          <p:nvPr/>
        </p:nvSpPr>
        <p:spPr>
          <a:xfrm>
            <a:off x="3696179" y="5830612"/>
            <a:ext cx="2525953" cy="430887"/>
          </a:xfrm>
          <a:prstGeom prst="rect">
            <a:avLst/>
          </a:prstGeom>
          <a:noFill/>
        </p:spPr>
        <p:txBody>
          <a:bodyPr wrap="square" rtlCol="0">
            <a:spAutoFit/>
          </a:bodyPr>
          <a:lstStyle/>
          <a:p>
            <a:r>
              <a:rPr lang="en-US" sz="1100" b="1" dirty="0">
                <a:solidFill>
                  <a:schemeClr val="accent5"/>
                </a:solidFill>
              </a:rPr>
              <a:t>Rate of change before EE is used to estimate the effect of decarbonization. </a:t>
            </a:r>
          </a:p>
        </p:txBody>
      </p:sp>
      <p:sp>
        <p:nvSpPr>
          <p:cNvPr id="20" name="Title 5"/>
          <p:cNvSpPr>
            <a:spLocks noGrp="1"/>
          </p:cNvSpPr>
          <p:nvPr>
            <p:ph type="title"/>
          </p:nvPr>
        </p:nvSpPr>
        <p:spPr/>
        <p:txBody>
          <a:bodyPr/>
          <a:lstStyle/>
          <a:p>
            <a:r>
              <a:rPr lang="en-US" sz="2800" dirty="0" smtClean="0"/>
              <a:t>EIA </a:t>
            </a:r>
            <a:r>
              <a:rPr lang="en-US" dirty="0" smtClean="0"/>
              <a:t>data implies decline in </a:t>
            </a:r>
            <a:r>
              <a:rPr lang="en-US" dirty="0"/>
              <a:t>n</a:t>
            </a:r>
            <a:r>
              <a:rPr lang="en-US" sz="2800" dirty="0" smtClean="0"/>
              <a:t>atural </a:t>
            </a:r>
            <a:r>
              <a:rPr lang="en-US" dirty="0"/>
              <a:t>g</a:t>
            </a:r>
            <a:r>
              <a:rPr lang="en-US" sz="2800" dirty="0" smtClean="0"/>
              <a:t>as </a:t>
            </a:r>
            <a:r>
              <a:rPr lang="en-US" dirty="0" smtClean="0"/>
              <a:t>usage</a:t>
            </a:r>
            <a:endParaRPr lang="en-US" sz="2800" dirty="0"/>
          </a:p>
        </p:txBody>
      </p:sp>
      <p:sp>
        <p:nvSpPr>
          <p:cNvPr id="21" name="TextBox 20"/>
          <p:cNvSpPr txBox="1"/>
          <p:nvPr/>
        </p:nvSpPr>
        <p:spPr>
          <a:xfrm>
            <a:off x="11113866" y="3625026"/>
            <a:ext cx="1185490" cy="430887"/>
          </a:xfrm>
          <a:prstGeom prst="rect">
            <a:avLst/>
          </a:prstGeom>
          <a:noFill/>
        </p:spPr>
        <p:txBody>
          <a:bodyPr wrap="square" rtlCol="0">
            <a:spAutoFit/>
          </a:bodyPr>
          <a:lstStyle/>
          <a:p>
            <a:r>
              <a:rPr lang="en-US" sz="1100" b="1">
                <a:solidFill>
                  <a:schemeClr val="accent1"/>
                </a:solidFill>
              </a:rPr>
              <a:t>-2.4% CAGR </a:t>
            </a:r>
          </a:p>
          <a:p>
            <a:r>
              <a:rPr lang="en-US" sz="1100" b="1">
                <a:solidFill>
                  <a:schemeClr val="accent1"/>
                </a:solidFill>
              </a:rPr>
              <a:t>EMP Least Cost</a:t>
            </a:r>
          </a:p>
        </p:txBody>
      </p:sp>
      <p:sp>
        <p:nvSpPr>
          <p:cNvPr id="26" name="TextBox 25"/>
          <p:cNvSpPr txBox="1"/>
          <p:nvPr/>
        </p:nvSpPr>
        <p:spPr>
          <a:xfrm>
            <a:off x="507999" y="6223979"/>
            <a:ext cx="11077733" cy="246221"/>
          </a:xfrm>
          <a:prstGeom prst="rect">
            <a:avLst/>
          </a:prstGeom>
          <a:noFill/>
        </p:spPr>
        <p:txBody>
          <a:bodyPr wrap="square" rtlCol="0">
            <a:spAutoFit/>
          </a:bodyPr>
          <a:lstStyle/>
          <a:p>
            <a:r>
              <a:rPr lang="en-US" sz="1000" dirty="0"/>
              <a:t>Data source: EIA, </a:t>
            </a:r>
            <a:r>
              <a:rPr lang="en-US" sz="1000" dirty="0">
                <a:hlinkClick r:id="rId5"/>
              </a:rPr>
              <a:t>New Jersey Natural Gas Consumption by End Use (eia.gov)</a:t>
            </a:r>
            <a:r>
              <a:rPr lang="en-US" sz="1000" dirty="0"/>
              <a:t>. Retail natural gas sales </a:t>
            </a:r>
            <a:r>
              <a:rPr lang="en-US" sz="1000" dirty="0" smtClean="0"/>
              <a:t>include </a:t>
            </a:r>
            <a:r>
              <a:rPr lang="en-US" sz="1000" dirty="0"/>
              <a:t>volumes delivered to residential, commercial, and industrial customers.</a:t>
            </a:r>
          </a:p>
        </p:txBody>
      </p:sp>
    </p:spTree>
    <p:extLst>
      <p:ext uri="{BB962C8B-B14F-4D97-AF65-F5344CB8AC3E}">
        <p14:creationId xmlns:p14="http://schemas.microsoft.com/office/powerpoint/2010/main" val="28291306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41</a:t>
            </a:fld>
            <a:endParaRPr lang="en-US"/>
          </a:p>
        </p:txBody>
      </p:sp>
      <p:sp>
        <p:nvSpPr>
          <p:cNvPr id="4" name="Text Placeholder 3"/>
          <p:cNvSpPr>
            <a:spLocks noGrp="1"/>
          </p:cNvSpPr>
          <p:nvPr>
            <p:ph type="body" sz="quarter" idx="16"/>
          </p:nvPr>
        </p:nvSpPr>
        <p:spPr>
          <a:xfrm>
            <a:off x="507999" y="3172968"/>
            <a:ext cx="5764115" cy="3183382"/>
          </a:xfrm>
        </p:spPr>
        <p:txBody>
          <a:bodyPr vert="horz" lIns="0" tIns="182880" rIns="91440" bIns="45720" rtlCol="0" anchor="t">
            <a:noAutofit/>
          </a:bodyPr>
          <a:lstStyle/>
          <a:p>
            <a:pPr lvl="1"/>
            <a:r>
              <a:rPr lang="en-US" dirty="0" smtClean="0"/>
              <a:t>The EMP Achievement Pathway and Ambitious Pathway cases </a:t>
            </a:r>
            <a:r>
              <a:rPr lang="en-US" dirty="0"/>
              <a:t>reach 330K electric </a:t>
            </a:r>
            <a:r>
              <a:rPr lang="en-US" dirty="0" smtClean="0"/>
              <a:t>light duty </a:t>
            </a:r>
            <a:r>
              <a:rPr lang="en-US" dirty="0"/>
              <a:t>vehicles </a:t>
            </a:r>
            <a:r>
              <a:rPr lang="en-US" dirty="0" smtClean="0"/>
              <a:t>in </a:t>
            </a:r>
            <a:r>
              <a:rPr lang="en-US" dirty="0"/>
              <a:t>2025</a:t>
            </a:r>
            <a:r>
              <a:rPr lang="en-US" dirty="0" smtClean="0"/>
              <a:t>. In 2030, 85% of sales are electric, and New Jersey reaches 1.3 million electric vehicles, representing 28.6% of stock.   </a:t>
            </a:r>
          </a:p>
          <a:p>
            <a:pPr lvl="1"/>
            <a:r>
              <a:rPr lang="en-US" dirty="0" smtClean="0"/>
              <a:t>In the Current Policy Pathway case, which is based on existing market conditions, New </a:t>
            </a:r>
            <a:r>
              <a:rPr lang="en-US" dirty="0"/>
              <a:t>Jersey reaches </a:t>
            </a:r>
            <a:r>
              <a:rPr lang="en-US" dirty="0" smtClean="0"/>
              <a:t>159K </a:t>
            </a:r>
            <a:r>
              <a:rPr lang="en-US" dirty="0"/>
              <a:t>electric light duty </a:t>
            </a:r>
            <a:r>
              <a:rPr lang="en-US" dirty="0" smtClean="0"/>
              <a:t>vehicles in 2025. In 2030, 30% of sales and 10.4% </a:t>
            </a:r>
            <a:r>
              <a:rPr lang="en-US" dirty="0"/>
              <a:t>of stock </a:t>
            </a:r>
            <a:r>
              <a:rPr lang="en-US" dirty="0" smtClean="0"/>
              <a:t>(467K vehicles) are electric vehicles.</a:t>
            </a:r>
            <a:endParaRPr lang="en-US" dirty="0">
              <a:cs typeface="Calibri"/>
            </a:endParaRPr>
          </a:p>
        </p:txBody>
      </p:sp>
      <p:sp>
        <p:nvSpPr>
          <p:cNvPr id="5" name="Text Placeholder 4"/>
          <p:cNvSpPr>
            <a:spLocks noGrp="1"/>
          </p:cNvSpPr>
          <p:nvPr>
            <p:ph type="body" sz="quarter" idx="19"/>
          </p:nvPr>
        </p:nvSpPr>
        <p:spPr/>
        <p:txBody>
          <a:bodyPr/>
          <a:lstStyle/>
          <a:p>
            <a:r>
              <a:rPr lang="en-US" dirty="0" smtClean="0"/>
              <a:t>transportation </a:t>
            </a:r>
            <a:r>
              <a:rPr lang="en-US" dirty="0"/>
              <a:t>electrification</a:t>
            </a:r>
          </a:p>
        </p:txBody>
      </p:sp>
      <p:sp>
        <p:nvSpPr>
          <p:cNvPr id="6" name="Title 5"/>
          <p:cNvSpPr>
            <a:spLocks noGrp="1"/>
          </p:cNvSpPr>
          <p:nvPr>
            <p:ph type="title"/>
          </p:nvPr>
        </p:nvSpPr>
        <p:spPr/>
        <p:txBody>
          <a:bodyPr/>
          <a:lstStyle/>
          <a:p>
            <a:r>
              <a:rPr lang="en-US" dirty="0"/>
              <a:t>Step 1: EV Projections for 2025 and 2030</a:t>
            </a:r>
          </a:p>
        </p:txBody>
      </p:sp>
      <p:pic>
        <p:nvPicPr>
          <p:cNvPr id="7" name="Picture 6"/>
          <p:cNvPicPr>
            <a:picLocks noChangeAspect="1"/>
          </p:cNvPicPr>
          <p:nvPr/>
        </p:nvPicPr>
        <p:blipFill>
          <a:blip r:embed="rId3"/>
          <a:stretch>
            <a:fillRect/>
          </a:stretch>
        </p:blipFill>
        <p:spPr>
          <a:xfrm>
            <a:off x="6416443" y="1963271"/>
            <a:ext cx="5666444" cy="4102601"/>
          </a:xfrm>
          <a:prstGeom prst="rect">
            <a:avLst/>
          </a:prstGeom>
        </p:spPr>
      </p:pic>
      <p:pic>
        <p:nvPicPr>
          <p:cNvPr id="12" name="Picture 11"/>
          <p:cNvPicPr>
            <a:picLocks noChangeAspect="1"/>
          </p:cNvPicPr>
          <p:nvPr/>
        </p:nvPicPr>
        <p:blipFill>
          <a:blip r:embed="rId4"/>
          <a:stretch>
            <a:fillRect/>
          </a:stretch>
        </p:blipFill>
        <p:spPr>
          <a:xfrm>
            <a:off x="507999" y="1409898"/>
            <a:ext cx="5764115" cy="1677720"/>
          </a:xfrm>
          <a:prstGeom prst="rect">
            <a:avLst/>
          </a:prstGeom>
        </p:spPr>
      </p:pic>
    </p:spTree>
    <p:extLst>
      <p:ext uri="{BB962C8B-B14F-4D97-AF65-F5344CB8AC3E}">
        <p14:creationId xmlns:p14="http://schemas.microsoft.com/office/powerpoint/2010/main" val="1311312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Title 1"/>
          <p:cNvSpPr txBox="1">
            <a:spLocks noGrp="1"/>
          </p:cNvSpPr>
          <p:nvPr>
            <p:ph type="title"/>
          </p:nvPr>
        </p:nvSpPr>
        <p:spPr>
          <a:xfrm>
            <a:off x="2743200" y="685800"/>
            <a:ext cx="8229600" cy="685800"/>
          </a:xfrm>
          <a:prstGeom prst="rect">
            <a:avLst/>
          </a:prstGeom>
        </p:spPr>
        <p:txBody>
          <a:bodyPr/>
          <a:lstStyle/>
          <a:p>
            <a:r>
              <a:rPr lang="en-US" dirty="0" smtClean="0">
                <a:solidFill>
                  <a:schemeClr val="bg1"/>
                </a:solidFill>
              </a:rPr>
              <a:t>Public Comments</a:t>
            </a:r>
            <a:endParaRPr dirty="0">
              <a:solidFill>
                <a:schemeClr val="bg1"/>
              </a:solidFill>
            </a:endParaRPr>
          </a:p>
        </p:txBody>
      </p:sp>
      <p:sp>
        <p:nvSpPr>
          <p:cNvPr id="743" name="Content Placeholder 3"/>
          <p:cNvSpPr txBox="1">
            <a:spLocks noGrp="1"/>
          </p:cNvSpPr>
          <p:nvPr>
            <p:ph type="body" idx="1"/>
          </p:nvPr>
        </p:nvSpPr>
        <p:spPr>
          <a:xfrm>
            <a:off x="2026920" y="2036896"/>
            <a:ext cx="7623174" cy="3705982"/>
          </a:xfrm>
          <a:prstGeom prst="rect">
            <a:avLst/>
          </a:prstGeom>
        </p:spPr>
        <p:txBody>
          <a:bodyPr>
            <a:noAutofit/>
          </a:bodyPr>
          <a:lstStyle/>
          <a:p>
            <a:pPr>
              <a:buFont typeface="Wingdings" panose="05000000000000000000" pitchFamily="2" charset="2"/>
              <a:buChar char="q"/>
            </a:pPr>
            <a:r>
              <a:rPr lang="en-US" sz="2100" dirty="0"/>
              <a:t>All comments received during this meeting will be added to the official record on this docket.</a:t>
            </a:r>
          </a:p>
          <a:p>
            <a:pPr>
              <a:buFont typeface="Wingdings" panose="05000000000000000000" pitchFamily="2" charset="2"/>
              <a:buChar char="q"/>
            </a:pPr>
            <a:endParaRPr lang="en-US" sz="1200" dirty="0"/>
          </a:p>
          <a:p>
            <a:pPr>
              <a:buFont typeface="Wingdings" panose="05000000000000000000" pitchFamily="2" charset="2"/>
              <a:buChar char="q"/>
            </a:pPr>
            <a:r>
              <a:rPr lang="en-US" sz="2100" dirty="0" smtClean="0"/>
              <a:t>We </a:t>
            </a:r>
            <a:r>
              <a:rPr lang="en-US" sz="2100" dirty="0"/>
              <a:t>ask that all speakers keep comments relevant to</a:t>
            </a:r>
            <a:br>
              <a:rPr lang="en-US" sz="2100" dirty="0"/>
            </a:br>
            <a:r>
              <a:rPr lang="en-US" sz="2100" dirty="0"/>
              <a:t>the Ratepayer Impact Study as being presented.</a:t>
            </a:r>
          </a:p>
          <a:p>
            <a:pPr>
              <a:buFont typeface="Wingdings" panose="05000000000000000000" pitchFamily="2" charset="2"/>
              <a:buChar char="q"/>
            </a:pPr>
            <a:endParaRPr lang="en-US" sz="1200" dirty="0"/>
          </a:p>
          <a:p>
            <a:pPr>
              <a:buFont typeface="Wingdings" panose="05000000000000000000" pitchFamily="2" charset="2"/>
              <a:buChar char="q"/>
            </a:pPr>
            <a:r>
              <a:rPr lang="en-US" sz="2100" dirty="0"/>
              <a:t>We also ask that speakers </a:t>
            </a:r>
            <a:r>
              <a:rPr lang="en-US" sz="2100" dirty="0" smtClean="0"/>
              <a:t>be </a:t>
            </a:r>
            <a:r>
              <a:rPr lang="en-US" sz="2100" smtClean="0"/>
              <a:t>concise by presenting </a:t>
            </a:r>
            <a:r>
              <a:rPr lang="en-US" sz="2100" dirty="0" smtClean="0"/>
              <a:t>key points to </a:t>
            </a:r>
            <a:r>
              <a:rPr lang="en-US" sz="2100" dirty="0"/>
              <a:t>allow time for all registered speakers.</a:t>
            </a:r>
          </a:p>
          <a:p>
            <a:pPr>
              <a:buFont typeface="Wingdings" panose="05000000000000000000" pitchFamily="2" charset="2"/>
              <a:buChar char="q"/>
            </a:pPr>
            <a:endParaRPr lang="en-US" sz="1200" dirty="0"/>
          </a:p>
          <a:p>
            <a:pPr>
              <a:buFont typeface="Wingdings" panose="05000000000000000000" pitchFamily="2" charset="2"/>
              <a:buChar char="q"/>
            </a:pPr>
            <a:r>
              <a:rPr lang="en-US" sz="2100" dirty="0"/>
              <a:t>If we have additional time in the meeting, speakers may be invited to provide more comment.</a:t>
            </a:r>
          </a:p>
        </p:txBody>
      </p:sp>
      <p:pic>
        <p:nvPicPr>
          <p:cNvPr id="6"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4"/>
          <p:cNvSpPr txBox="1"/>
          <p:nvPr/>
        </p:nvSpPr>
        <p:spPr>
          <a:xfrm>
            <a:off x="481899" y="6400414"/>
            <a:ext cx="9448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03/25</a:t>
            </a: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a:t>
            </a:r>
            <a:endPar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endParaRPr>
          </a:p>
        </p:txBody>
      </p:sp>
      <p:sp>
        <p:nvSpPr>
          <p:cNvPr id="9" name="Footer Placeholder 2"/>
          <p:cNvSpPr txBox="1"/>
          <p:nvPr/>
        </p:nvSpPr>
        <p:spPr>
          <a:xfrm>
            <a:off x="9581229" y="6400413"/>
            <a:ext cx="28041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DB9"/>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www.nj.gov/bpu</a:t>
            </a:r>
          </a:p>
        </p:txBody>
      </p:sp>
    </p:spTree>
    <p:extLst>
      <p:ext uri="{BB962C8B-B14F-4D97-AF65-F5344CB8AC3E}">
        <p14:creationId xmlns:p14="http://schemas.microsoft.com/office/powerpoint/2010/main" val="2410613704"/>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Docket No. EO22030130</a:t>
            </a:r>
          </a:p>
        </p:txBody>
      </p:sp>
      <p:sp>
        <p:nvSpPr>
          <p:cNvPr id="3" name="Text Placeholder 2"/>
          <p:cNvSpPr>
            <a:spLocks noGrp="1"/>
          </p:cNvSpPr>
          <p:nvPr>
            <p:ph type="body" sz="half" idx="1"/>
          </p:nvPr>
        </p:nvSpPr>
        <p:spPr>
          <a:xfrm>
            <a:off x="1981200" y="2590800"/>
            <a:ext cx="8229600" cy="3581400"/>
          </a:xfrm>
        </p:spPr>
        <p:txBody>
          <a:bodyPr>
            <a:normAutofit/>
          </a:bodyPr>
          <a:lstStyle/>
          <a:p>
            <a:pPr>
              <a:buFont typeface="Wingdings" panose="05000000000000000000" pitchFamily="2" charset="2"/>
              <a:buChar char="q"/>
            </a:pPr>
            <a:r>
              <a:rPr lang="en-US" sz="2100" dirty="0"/>
              <a:t>The Board will be accepting written comments on this matter until </a:t>
            </a:r>
            <a:r>
              <a:rPr lang="en-US" sz="2100" b="1"/>
              <a:t>5pm E.D.T</a:t>
            </a:r>
            <a:r>
              <a:rPr lang="en-US" sz="2100" b="1" dirty="0"/>
              <a:t>. </a:t>
            </a:r>
            <a:r>
              <a:rPr lang="en-US" sz="2100" dirty="0"/>
              <a:t>on</a:t>
            </a:r>
            <a:r>
              <a:rPr lang="en-US" sz="2100" b="1" dirty="0"/>
              <a:t> April 8, 2022</a:t>
            </a:r>
            <a:r>
              <a:rPr lang="en-US" sz="2100" dirty="0"/>
              <a:t>.</a:t>
            </a:r>
          </a:p>
          <a:p>
            <a:pPr>
              <a:buFont typeface="Wingdings" panose="05000000000000000000" pitchFamily="2" charset="2"/>
              <a:buChar char="q"/>
            </a:pPr>
            <a:endParaRPr lang="en-US" sz="1200" dirty="0"/>
          </a:p>
          <a:p>
            <a:pPr>
              <a:buFont typeface="Wingdings" panose="05000000000000000000" pitchFamily="2" charset="2"/>
              <a:buChar char="q"/>
            </a:pPr>
            <a:r>
              <a:rPr lang="en-US" sz="2100" dirty="0"/>
              <a:t>Please submit comments directly to the specific docket listed above via email: </a:t>
            </a:r>
            <a:r>
              <a:rPr lang="en-US" dirty="0" smtClean="0"/>
              <a:t> </a:t>
            </a:r>
            <a:r>
              <a:rPr lang="en-US" dirty="0" smtClean="0">
                <a:hlinkClick r:id="rId2"/>
              </a:rPr>
              <a:t>board.secretary@bpu.nj.gov</a:t>
            </a:r>
            <a:r>
              <a:rPr lang="en-US" sz="2100" dirty="0"/>
              <a:t>.</a:t>
            </a:r>
          </a:p>
          <a:p>
            <a:pPr>
              <a:buFont typeface="Wingdings" panose="05000000000000000000" pitchFamily="2" charset="2"/>
              <a:buChar char="q"/>
            </a:pPr>
            <a:endParaRPr lang="en-US" sz="1200" dirty="0"/>
          </a:p>
          <a:p>
            <a:pPr>
              <a:buFont typeface="Wingdings" panose="05000000000000000000" pitchFamily="2" charset="2"/>
              <a:buChar char="q"/>
            </a:pPr>
            <a:r>
              <a:rPr lang="en-US" sz="2100" dirty="0"/>
              <a:t>While electronic comments are preferred, written comments may also be mailed to the Secretary of the Board, at the Board of Public Utilities, 44 South Clinton Avenue, 1st Floor, P.O. Box 350, Trenton, NJ 08625-0350.</a:t>
            </a:r>
          </a:p>
        </p:txBody>
      </p:sp>
      <p:sp>
        <p:nvSpPr>
          <p:cNvPr id="9" name="Title 1"/>
          <p:cNvSpPr txBox="1">
            <a:spLocks/>
          </p:cNvSpPr>
          <p:nvPr/>
        </p:nvSpPr>
        <p:spPr>
          <a:xfrm>
            <a:off x="2743200" y="685800"/>
            <a:ext cx="8229600" cy="685800"/>
          </a:xfrm>
          <a:prstGeom prst="rect">
            <a:avLst/>
          </a:prstGeom>
        </p:spPr>
        <p:txBody>
          <a:bodyPr anchor="t">
            <a:normAutofit/>
          </a:bodyPr>
          <a:lstStyle>
            <a:lvl1pPr algn="ctr" rtl="0" eaLnBrk="1" fontAlgn="base" hangingPunct="1">
              <a:spcBef>
                <a:spcPct val="0"/>
              </a:spcBef>
              <a:spcAft>
                <a:spcPct val="0"/>
              </a:spcAft>
              <a:defRPr sz="3600" kern="1200">
                <a:solidFill>
                  <a:srgbClr val="001F5B"/>
                </a:solidFill>
                <a:latin typeface="+mj-lt"/>
                <a:ea typeface="+mj-ea"/>
                <a:cs typeface="+mj-cs"/>
              </a:defRPr>
            </a:lvl1pPr>
            <a:lvl2pPr algn="ctr" rtl="0" eaLnBrk="1" fontAlgn="base" hangingPunct="1">
              <a:spcBef>
                <a:spcPct val="0"/>
              </a:spcBef>
              <a:spcAft>
                <a:spcPct val="0"/>
              </a:spcAft>
              <a:defRPr sz="3600">
                <a:solidFill>
                  <a:srgbClr val="001F5B"/>
                </a:solidFill>
                <a:latin typeface="Arial Black" pitchFamily="34" charset="0"/>
              </a:defRPr>
            </a:lvl2pPr>
            <a:lvl3pPr algn="ctr" rtl="0" eaLnBrk="1" fontAlgn="base" hangingPunct="1">
              <a:spcBef>
                <a:spcPct val="0"/>
              </a:spcBef>
              <a:spcAft>
                <a:spcPct val="0"/>
              </a:spcAft>
              <a:defRPr sz="3600">
                <a:solidFill>
                  <a:srgbClr val="001F5B"/>
                </a:solidFill>
                <a:latin typeface="Arial Black" pitchFamily="34" charset="0"/>
              </a:defRPr>
            </a:lvl3pPr>
            <a:lvl4pPr algn="ctr" rtl="0" eaLnBrk="1" fontAlgn="base" hangingPunct="1">
              <a:spcBef>
                <a:spcPct val="0"/>
              </a:spcBef>
              <a:spcAft>
                <a:spcPct val="0"/>
              </a:spcAft>
              <a:defRPr sz="3600">
                <a:solidFill>
                  <a:srgbClr val="001F5B"/>
                </a:solidFill>
                <a:latin typeface="Arial Black" pitchFamily="34" charset="0"/>
              </a:defRPr>
            </a:lvl4pPr>
            <a:lvl5pPr algn="ctr" rtl="0" eaLnBrk="1" fontAlgn="base" hangingPunct="1">
              <a:spcBef>
                <a:spcPct val="0"/>
              </a:spcBef>
              <a:spcAft>
                <a:spcPct val="0"/>
              </a:spcAft>
              <a:defRPr sz="3600">
                <a:solidFill>
                  <a:srgbClr val="001F5B"/>
                </a:solidFill>
                <a:latin typeface="Arial Black" pitchFamily="34" charset="0"/>
              </a:defRPr>
            </a:lvl5pPr>
            <a:lvl6pPr marL="457200" algn="ctr" rtl="0" eaLnBrk="1" fontAlgn="base" hangingPunct="1">
              <a:spcBef>
                <a:spcPct val="0"/>
              </a:spcBef>
              <a:spcAft>
                <a:spcPct val="0"/>
              </a:spcAft>
              <a:defRPr sz="3600">
                <a:solidFill>
                  <a:srgbClr val="001F5B"/>
                </a:solidFill>
                <a:latin typeface="Arial Black" pitchFamily="34" charset="0"/>
              </a:defRPr>
            </a:lvl6pPr>
            <a:lvl7pPr marL="914400" algn="ctr" rtl="0" eaLnBrk="1" fontAlgn="base" hangingPunct="1">
              <a:spcBef>
                <a:spcPct val="0"/>
              </a:spcBef>
              <a:spcAft>
                <a:spcPct val="0"/>
              </a:spcAft>
              <a:defRPr sz="3600">
                <a:solidFill>
                  <a:srgbClr val="001F5B"/>
                </a:solidFill>
                <a:latin typeface="Arial Black" pitchFamily="34" charset="0"/>
              </a:defRPr>
            </a:lvl7pPr>
            <a:lvl8pPr marL="1371600" algn="ctr" rtl="0" eaLnBrk="1" fontAlgn="base" hangingPunct="1">
              <a:spcBef>
                <a:spcPct val="0"/>
              </a:spcBef>
              <a:spcAft>
                <a:spcPct val="0"/>
              </a:spcAft>
              <a:defRPr sz="3600">
                <a:solidFill>
                  <a:srgbClr val="001F5B"/>
                </a:solidFill>
                <a:latin typeface="Arial Black" pitchFamily="34" charset="0"/>
              </a:defRPr>
            </a:lvl8pPr>
            <a:lvl9pPr marL="1828800" algn="ctr" rtl="0" eaLnBrk="1" fontAlgn="base" hangingPunct="1">
              <a:spcBef>
                <a:spcPct val="0"/>
              </a:spcBef>
              <a:spcAft>
                <a:spcPct val="0"/>
              </a:spcAft>
              <a:defRPr sz="3600">
                <a:solidFill>
                  <a:srgbClr val="001F5B"/>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Black"/>
                <a:ea typeface="+mj-ea"/>
                <a:cs typeface="+mj-cs"/>
              </a:rPr>
              <a:t>Written Comments</a:t>
            </a:r>
          </a:p>
        </p:txBody>
      </p:sp>
      <p:pic>
        <p:nvPicPr>
          <p:cNvPr id="8" name="Picture 2" descr="C:\Users\jamieson\Desktop\Copy of NJBPU PP.png"/>
          <p:cNvPicPr>
            <a:picLocks noChangeAspect="1" noChangeArrowheads="1"/>
          </p:cNvPicPr>
          <p:nvPr/>
        </p:nvPicPr>
        <p:blipFill>
          <a:blip r:embed="rId3">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4"/>
          <p:cNvSpPr txBox="1"/>
          <p:nvPr/>
        </p:nvSpPr>
        <p:spPr>
          <a:xfrm>
            <a:off x="481899" y="6400414"/>
            <a:ext cx="9448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03/25</a:t>
            </a: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a:t>
            </a:r>
            <a:endPar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endParaRPr>
          </a:p>
        </p:txBody>
      </p:sp>
      <p:sp>
        <p:nvSpPr>
          <p:cNvPr id="11" name="Footer Placeholder 2"/>
          <p:cNvSpPr txBox="1"/>
          <p:nvPr/>
        </p:nvSpPr>
        <p:spPr>
          <a:xfrm>
            <a:off x="9581229" y="6400413"/>
            <a:ext cx="28041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DB9"/>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www.nj.gov/bpu</a:t>
            </a:r>
          </a:p>
        </p:txBody>
      </p:sp>
    </p:spTree>
    <p:extLst>
      <p:ext uri="{BB962C8B-B14F-4D97-AF65-F5344CB8AC3E}">
        <p14:creationId xmlns:p14="http://schemas.microsoft.com/office/powerpoint/2010/main" val="15673511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Title 1"/>
          <p:cNvSpPr txBox="1">
            <a:spLocks noGrp="1"/>
          </p:cNvSpPr>
          <p:nvPr>
            <p:ph type="title"/>
          </p:nvPr>
        </p:nvSpPr>
        <p:spPr>
          <a:xfrm>
            <a:off x="1981200" y="2667000"/>
            <a:ext cx="8229600" cy="1676400"/>
          </a:xfrm>
          <a:prstGeom prst="rect">
            <a:avLst/>
          </a:prstGeom>
        </p:spPr>
        <p:txBody>
          <a:bodyPr>
            <a:normAutofit/>
          </a:bodyPr>
          <a:lstStyle/>
          <a:p>
            <a:r>
              <a:rPr sz="4400" dirty="0"/>
              <a:t>Thank You!</a:t>
            </a:r>
          </a:p>
        </p:txBody>
      </p:sp>
      <p:pic>
        <p:nvPicPr>
          <p:cNvPr id="5"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4"/>
          <p:cNvSpPr txBox="1"/>
          <p:nvPr/>
        </p:nvSpPr>
        <p:spPr>
          <a:xfrm>
            <a:off x="481899" y="6400414"/>
            <a:ext cx="9448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03/25</a:t>
            </a: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a:t>
            </a:r>
            <a:endPar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endParaRPr>
          </a:p>
        </p:txBody>
      </p:sp>
      <p:sp>
        <p:nvSpPr>
          <p:cNvPr id="7" name="Footer Placeholder 2"/>
          <p:cNvSpPr txBox="1"/>
          <p:nvPr/>
        </p:nvSpPr>
        <p:spPr>
          <a:xfrm>
            <a:off x="9581229" y="6400413"/>
            <a:ext cx="28041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DB9"/>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www.nj.gov/bpu</a:t>
            </a:r>
          </a:p>
        </p:txBody>
      </p:sp>
    </p:spTree>
    <p:extLst>
      <p:ext uri="{BB962C8B-B14F-4D97-AF65-F5344CB8AC3E}">
        <p14:creationId xmlns:p14="http://schemas.microsoft.com/office/powerpoint/2010/main" val="77387846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Title 3"/>
          <p:cNvSpPr txBox="1">
            <a:spLocks noGrp="1"/>
          </p:cNvSpPr>
          <p:nvPr>
            <p:ph type="title"/>
          </p:nvPr>
        </p:nvSpPr>
        <p:spPr>
          <a:xfrm>
            <a:off x="1981200" y="1752600"/>
            <a:ext cx="8229600" cy="685800"/>
          </a:xfrm>
          <a:prstGeom prst="rect">
            <a:avLst/>
          </a:prstGeom>
        </p:spPr>
        <p:txBody>
          <a:bodyPr/>
          <a:lstStyle>
            <a:lvl1pPr defTabSz="859536">
              <a:defRPr sz="3384"/>
            </a:lvl1pPr>
          </a:lstStyle>
          <a:p>
            <a:r>
              <a:rPr lang="en-US" dirty="0" smtClean="0"/>
              <a:t>Opening Remarks</a:t>
            </a:r>
            <a:r>
              <a:rPr dirty="0" smtClean="0"/>
              <a:t>:</a:t>
            </a:r>
            <a:endParaRPr dirty="0"/>
          </a:p>
        </p:txBody>
      </p:sp>
      <p:sp>
        <p:nvSpPr>
          <p:cNvPr id="672" name="Title 3"/>
          <p:cNvSpPr txBox="1"/>
          <p:nvPr/>
        </p:nvSpPr>
        <p:spPr>
          <a:xfrm>
            <a:off x="2026919" y="3429000"/>
            <a:ext cx="8138162" cy="2185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3600">
                <a:solidFill>
                  <a:srgbClr val="001F5B"/>
                </a:solidFill>
                <a:latin typeface="Arial Black"/>
                <a:ea typeface="Arial Black"/>
                <a:cs typeface="Arial Black"/>
                <a:sym typeface="Arial Black"/>
              </a:defRPr>
            </a:pPr>
            <a:r>
              <a:rPr kumimoji="0" lang="en-US" sz="3600" b="0" i="0" u="none" strike="noStrike" kern="1200" cap="none" spc="0" normalizeH="0" baseline="0" noProof="0" dirty="0">
                <a:ln>
                  <a:noFill/>
                </a:ln>
                <a:solidFill>
                  <a:srgbClr val="001F5B"/>
                </a:solidFill>
                <a:effectLst/>
                <a:uLnTx/>
                <a:uFillTx/>
                <a:latin typeface="Arial Black"/>
                <a:sym typeface="Arial Black"/>
              </a:rPr>
              <a:t>Abe Silverman</a:t>
            </a:r>
            <a:endParaRPr kumimoji="0" sz="3600" b="0" i="0" u="none" strike="noStrike" kern="1200" cap="none" spc="0" normalizeH="0" baseline="0" noProof="0" dirty="0">
              <a:ln>
                <a:noFill/>
              </a:ln>
              <a:solidFill>
                <a:srgbClr val="001F5B"/>
              </a:solidFill>
              <a:effectLst/>
              <a:uLnTx/>
              <a:uFillTx/>
              <a:latin typeface="Arial Black"/>
              <a:sym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sz="3600">
                <a:solidFill>
                  <a:srgbClr val="898FBA"/>
                </a:solidFill>
                <a:latin typeface="Arial Black"/>
                <a:ea typeface="Arial Black"/>
                <a:cs typeface="Arial Black"/>
                <a:sym typeface="Arial Black"/>
              </a:defRPr>
            </a:pPr>
            <a:endParaRPr kumimoji="0" sz="3600" b="0" i="0" u="none" strike="noStrike" kern="1200" cap="none" spc="0" normalizeH="0" baseline="0" noProof="0" dirty="0">
              <a:ln>
                <a:noFill/>
              </a:ln>
              <a:solidFill>
                <a:srgbClr val="898FBA"/>
              </a:solidFill>
              <a:effectLst/>
              <a:uLnTx/>
              <a:uFillTx/>
              <a:latin typeface="Arial Black"/>
              <a:sym typeface="Arial Black"/>
            </a:endParaRPr>
          </a:p>
          <a:p>
            <a:pPr marL="0" marR="0" lvl="0" indent="0" algn="ctr" defTabSz="914400" rtl="0" eaLnBrk="1" fontAlgn="base" latinLnBrk="0" hangingPunct="1">
              <a:lnSpc>
                <a:spcPct val="100000"/>
              </a:lnSpc>
              <a:spcBef>
                <a:spcPct val="0"/>
              </a:spcBef>
              <a:spcAft>
                <a:spcPct val="0"/>
              </a:spcAft>
              <a:buClrTx/>
              <a:buSzTx/>
              <a:buFontTx/>
              <a:buNone/>
              <a:tabLst/>
              <a:defRPr sz="3200">
                <a:solidFill>
                  <a:srgbClr val="898FBA"/>
                </a:solidFill>
              </a:defRPr>
            </a:pPr>
            <a:r>
              <a:rPr kumimoji="0" lang="en-US"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General Counsel</a:t>
            </a:r>
          </a:p>
          <a:p>
            <a:pPr marL="0" marR="0" lvl="0" indent="0" algn="ctr" defTabSz="914400" rtl="0" eaLnBrk="1" fontAlgn="base" latinLnBrk="0" hangingPunct="1">
              <a:lnSpc>
                <a:spcPct val="100000"/>
              </a:lnSpc>
              <a:spcBef>
                <a:spcPct val="0"/>
              </a:spcBef>
              <a:spcAft>
                <a:spcPct val="0"/>
              </a:spcAft>
              <a:buClrTx/>
              <a:buSzTx/>
              <a:buFontTx/>
              <a:buNone/>
              <a:tabLst/>
              <a:defRPr sz="3200">
                <a:solidFill>
                  <a:srgbClr val="898FBA"/>
                </a:solidFill>
              </a:defRPr>
            </a:pPr>
            <a:r>
              <a:rPr kumimoji="0"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New Jersey B</a:t>
            </a:r>
            <a:r>
              <a:rPr kumimoji="0" lang="en-US"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oard of </a:t>
            </a:r>
            <a:r>
              <a:rPr kumimoji="0"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P</a:t>
            </a:r>
            <a:r>
              <a:rPr kumimoji="0" lang="en-US"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ublic </a:t>
            </a:r>
            <a:r>
              <a:rPr kumimoji="0"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U</a:t>
            </a:r>
            <a:r>
              <a:rPr kumimoji="0" lang="en-US" sz="3200" b="0" i="0" u="none" strike="noStrike" kern="1200" cap="none" spc="0" normalizeH="0" baseline="0" noProof="0" dirty="0">
                <a:ln>
                  <a:noFill/>
                </a:ln>
                <a:solidFill>
                  <a:srgbClr val="898FBA"/>
                </a:solidFill>
                <a:effectLst/>
                <a:uLnTx/>
                <a:uFillTx/>
                <a:latin typeface="Arial" pitchFamily="34" charset="0"/>
                <a:ea typeface="+mn-ea"/>
                <a:cs typeface="Arial" pitchFamily="34" charset="0"/>
              </a:rPr>
              <a:t>tilities</a:t>
            </a:r>
            <a:endParaRPr kumimoji="0" sz="3200" b="1" i="0" u="none" strike="noStrike" kern="1200" cap="none" spc="0" normalizeH="0" baseline="0" noProof="0" dirty="0">
              <a:ln>
                <a:noFill/>
              </a:ln>
              <a:solidFill>
                <a:srgbClr val="898FBA"/>
              </a:solidFill>
              <a:effectLst/>
              <a:uLnTx/>
              <a:uFillTx/>
              <a:latin typeface="Arial" pitchFamily="34" charset="0"/>
              <a:ea typeface="+mn-ea"/>
              <a:cs typeface="Arial" pitchFamily="34" charset="0"/>
            </a:endParaRPr>
          </a:p>
        </p:txBody>
      </p:sp>
      <p:pic>
        <p:nvPicPr>
          <p:cNvPr id="8" name="Picture 2" descr="C:\Users\jamieson\Desktop\Copy of NJBPU PP.png"/>
          <p:cNvPicPr>
            <a:picLocks noChangeAspect="1" noChangeArrowheads="1"/>
          </p:cNvPicPr>
          <p:nvPr/>
        </p:nvPicPr>
        <p:blipFill>
          <a:blip r:embed="rId2">
            <a:extLst>
              <a:ext uri="{28A0092B-C50C-407E-A947-70E740481C1C}">
                <a14:useLocalDpi xmlns:a14="http://schemas.microsoft.com/office/drawing/2010/main" val="0"/>
              </a:ext>
            </a:extLst>
          </a:blip>
          <a:srcRect t="24889"/>
          <a:stretch>
            <a:fillRect/>
          </a:stretch>
        </p:blipFill>
        <p:spPr bwMode="auto">
          <a:xfrm>
            <a:off x="1562100" y="142875"/>
            <a:ext cx="9067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4"/>
          <p:cNvSpPr txBox="1"/>
          <p:nvPr/>
        </p:nvSpPr>
        <p:spPr>
          <a:xfrm>
            <a:off x="481899" y="6400414"/>
            <a:ext cx="94488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1200">
                <a:solidFill>
                  <a:srgbClr val="888DB9"/>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03/25</a:t>
            </a: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/202</a:t>
            </a:r>
            <a:r>
              <a:rPr kumimoji="0" lang="en-US"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2</a:t>
            </a:r>
            <a:endPar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endParaRPr>
          </a:p>
        </p:txBody>
      </p:sp>
      <p:sp>
        <p:nvSpPr>
          <p:cNvPr id="9" name="Footer Placeholder 2"/>
          <p:cNvSpPr txBox="1"/>
          <p:nvPr/>
        </p:nvSpPr>
        <p:spPr>
          <a:xfrm>
            <a:off x="9581229" y="6400413"/>
            <a:ext cx="28041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DB9"/>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1200" b="0" i="0" u="none" strike="noStrike" kern="1200" cap="none" spc="0" normalizeH="0" baseline="0" noProof="0" dirty="0">
                <a:ln>
                  <a:noFill/>
                </a:ln>
                <a:solidFill>
                  <a:srgbClr val="888DB9"/>
                </a:solidFill>
                <a:effectLst/>
                <a:uLnTx/>
                <a:uFillTx/>
                <a:latin typeface="Arial" pitchFamily="34" charset="0"/>
                <a:ea typeface="+mn-ea"/>
                <a:cs typeface="Arial" pitchFamily="34" charset="0"/>
              </a:rPr>
              <a:t>www.nj.gov/bpu</a:t>
            </a:r>
          </a:p>
        </p:txBody>
      </p:sp>
    </p:spTree>
    <p:extLst>
      <p:ext uri="{BB962C8B-B14F-4D97-AF65-F5344CB8AC3E}">
        <p14:creationId xmlns:p14="http://schemas.microsoft.com/office/powerpoint/2010/main" val="14938987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16" y="363299"/>
            <a:ext cx="7630888" cy="1382374"/>
          </a:xfrm>
        </p:spPr>
        <p:txBody>
          <a:bodyPr/>
          <a:lstStyle/>
          <a:p>
            <a:r>
              <a:rPr lang="en-US"/>
              <a:t>New Jersey Energy Master Plan – Ratepayer Impact Study </a:t>
            </a:r>
          </a:p>
        </p:txBody>
      </p:sp>
      <p:sp>
        <p:nvSpPr>
          <p:cNvPr id="3" name="Text Placeholder 2"/>
          <p:cNvSpPr>
            <a:spLocks noGrp="1"/>
          </p:cNvSpPr>
          <p:nvPr>
            <p:ph type="body" sz="quarter" idx="18"/>
          </p:nvPr>
        </p:nvSpPr>
        <p:spPr/>
        <p:txBody>
          <a:bodyPr/>
          <a:lstStyle/>
          <a:p>
            <a:r>
              <a:rPr lang="en-US"/>
              <a:t>Prepared  By</a:t>
            </a:r>
          </a:p>
          <a:p>
            <a:pPr lvl="1"/>
            <a:r>
              <a:rPr lang="en-US"/>
              <a:t>Sanem Sergici</a:t>
            </a:r>
            <a:br>
              <a:rPr lang="en-US"/>
            </a:br>
            <a:r>
              <a:rPr lang="en-US"/>
              <a:t>Kathleen Spees</a:t>
            </a:r>
          </a:p>
          <a:p>
            <a:pPr lvl="1"/>
            <a:r>
              <a:rPr lang="en-US"/>
              <a:t>Goksin Kavlak</a:t>
            </a:r>
          </a:p>
          <a:p>
            <a:pPr lvl="1"/>
            <a:r>
              <a:rPr lang="en-US"/>
              <a:t>Rohan Janakiraman</a:t>
            </a:r>
          </a:p>
        </p:txBody>
      </p:sp>
      <p:sp>
        <p:nvSpPr>
          <p:cNvPr id="6" name="Text Placeholder 5"/>
          <p:cNvSpPr>
            <a:spLocks noGrp="1"/>
          </p:cNvSpPr>
          <p:nvPr>
            <p:ph type="body" sz="quarter" idx="22"/>
          </p:nvPr>
        </p:nvSpPr>
        <p:spPr/>
        <p:txBody>
          <a:bodyPr/>
          <a:lstStyle/>
          <a:p>
            <a:r>
              <a:rPr lang="en-US" dirty="0"/>
              <a:t>Prepared For</a:t>
            </a:r>
          </a:p>
          <a:p>
            <a:pPr lvl="1"/>
            <a:r>
              <a:rPr lang="en-US" dirty="0"/>
              <a:t>New Jersey Board </a:t>
            </a:r>
            <a:r>
              <a:rPr lang="en-US" dirty="0" smtClean="0"/>
              <a:t>of</a:t>
            </a:r>
          </a:p>
          <a:p>
            <a:pPr lvl="1"/>
            <a:r>
              <a:rPr lang="en-US" dirty="0" smtClean="0"/>
              <a:t>Public </a:t>
            </a:r>
            <a:r>
              <a:rPr lang="en-US" dirty="0"/>
              <a:t>Utilities</a:t>
            </a:r>
          </a:p>
        </p:txBody>
      </p:sp>
      <p:sp>
        <p:nvSpPr>
          <p:cNvPr id="7" name="Text Placeholder 6"/>
          <p:cNvSpPr>
            <a:spLocks noGrp="1"/>
          </p:cNvSpPr>
          <p:nvPr>
            <p:ph type="body" sz="quarter" idx="26"/>
          </p:nvPr>
        </p:nvSpPr>
        <p:spPr/>
        <p:txBody>
          <a:bodyPr/>
          <a:lstStyle/>
          <a:p>
            <a:r>
              <a:rPr lang="en-US"/>
              <a:t>MARCH 25, 2022</a:t>
            </a:r>
          </a:p>
        </p:txBody>
      </p:sp>
      <p:sp>
        <p:nvSpPr>
          <p:cNvPr id="8" name="Title 1"/>
          <p:cNvSpPr txBox="1">
            <a:spLocks/>
          </p:cNvSpPr>
          <p:nvPr/>
        </p:nvSpPr>
        <p:spPr>
          <a:xfrm>
            <a:off x="605642" y="1777061"/>
            <a:ext cx="7541662" cy="534391"/>
          </a:xfrm>
          <a:prstGeom prst="rect">
            <a:avLst/>
          </a:prstGeom>
        </p:spPr>
        <p:txBody>
          <a:bodyPr vert="horz" lIns="91440" tIns="45720" rIns="91440" bIns="91440" rtlCol="0" anchor="b" anchorCtr="0">
            <a:normAutofit/>
          </a:bodyPr>
          <a:lstStyle>
            <a:lvl1pPr algn="l" defTabSz="457200" rtl="0" eaLnBrk="1" latinLnBrk="0" hangingPunct="1">
              <a:lnSpc>
                <a:spcPct val="80000"/>
              </a:lnSpc>
              <a:spcBef>
                <a:spcPct val="0"/>
              </a:spcBef>
              <a:buNone/>
              <a:defRPr sz="3600" b="1" kern="1200" baseline="0">
                <a:solidFill>
                  <a:schemeClr val="bg1"/>
                </a:solidFill>
                <a:latin typeface="Calibri" panose="020F0502020204030204" pitchFamily="34" charset="0"/>
                <a:ea typeface="+mj-ea"/>
                <a:cs typeface="Calibri" panose="020F0502020204030204" pitchFamily="34" charset="0"/>
              </a:defRPr>
            </a:lvl1pPr>
          </a:lstStyle>
          <a:p>
            <a:r>
              <a:rPr lang="en-US" sz="2800" i="1"/>
              <a:t>Overview of Scope and Approach</a:t>
            </a:r>
          </a:p>
        </p:txBody>
      </p:sp>
    </p:spTree>
    <p:extLst>
      <p:ext uri="{BB962C8B-B14F-4D97-AF65-F5344CB8AC3E}">
        <p14:creationId xmlns:p14="http://schemas.microsoft.com/office/powerpoint/2010/main" val="343715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6</a:t>
            </a:fld>
            <a:endParaRPr lang="en-US"/>
          </a:p>
        </p:txBody>
      </p:sp>
      <p:sp>
        <p:nvSpPr>
          <p:cNvPr id="4" name="Text Placeholder 3"/>
          <p:cNvSpPr>
            <a:spLocks noGrp="1"/>
          </p:cNvSpPr>
          <p:nvPr>
            <p:ph type="body" sz="quarter" idx="16"/>
          </p:nvPr>
        </p:nvSpPr>
        <p:spPr>
          <a:xfrm>
            <a:off x="599439" y="1116280"/>
            <a:ext cx="11164888" cy="5127897"/>
          </a:xfrm>
        </p:spPr>
        <p:txBody>
          <a:bodyPr/>
          <a:lstStyle/>
          <a:p>
            <a:pPr marL="0" indent="0">
              <a:buNone/>
            </a:pPr>
            <a:r>
              <a:rPr lang="en-US" b="1"/>
              <a:t>1- Meeting Objectives</a:t>
            </a:r>
          </a:p>
          <a:p>
            <a:pPr marL="0" indent="0">
              <a:buNone/>
            </a:pPr>
            <a:r>
              <a:rPr lang="en-US" b="1"/>
              <a:t>2- Study Overview</a:t>
            </a:r>
            <a:endParaRPr lang="en-US"/>
          </a:p>
          <a:p>
            <a:pPr lvl="1"/>
            <a:r>
              <a:rPr lang="en-US"/>
              <a:t>Purpose of the Study</a:t>
            </a:r>
          </a:p>
          <a:p>
            <a:pPr lvl="1"/>
            <a:r>
              <a:rPr lang="en-US"/>
              <a:t>Primary Study Questions</a:t>
            </a:r>
          </a:p>
          <a:p>
            <a:pPr lvl="1"/>
            <a:r>
              <a:rPr lang="en-US"/>
              <a:t>High-level Approach</a:t>
            </a:r>
          </a:p>
          <a:p>
            <a:pPr marL="0" indent="0">
              <a:buNone/>
            </a:pPr>
            <a:r>
              <a:rPr lang="en-US" b="1"/>
              <a:t>3- Analytical Approach</a:t>
            </a:r>
          </a:p>
          <a:p>
            <a:pPr lvl="1"/>
            <a:r>
              <a:rPr lang="en-US"/>
              <a:t>Model Architecture Overview </a:t>
            </a:r>
          </a:p>
          <a:p>
            <a:pPr lvl="1"/>
            <a:r>
              <a:rPr lang="en-US"/>
              <a:t>Scenario Assumptions</a:t>
            </a:r>
          </a:p>
          <a:p>
            <a:pPr lvl="1"/>
            <a:r>
              <a:rPr lang="en-US"/>
              <a:t>Energy Demand and Supply </a:t>
            </a:r>
          </a:p>
          <a:p>
            <a:pPr lvl="1"/>
            <a:r>
              <a:rPr lang="en-US"/>
              <a:t>Statewide Program Costs</a:t>
            </a:r>
          </a:p>
          <a:p>
            <a:pPr lvl="1"/>
            <a:r>
              <a:rPr lang="en-US"/>
              <a:t>Utility Rates and Energy Bills</a:t>
            </a:r>
          </a:p>
          <a:p>
            <a:pPr marL="0" indent="0">
              <a:buNone/>
            </a:pPr>
            <a:r>
              <a:rPr lang="en-US" b="1"/>
              <a:t>4- Discussion</a:t>
            </a:r>
            <a:endParaRPr lang="en-US"/>
          </a:p>
        </p:txBody>
      </p:sp>
      <p:sp>
        <p:nvSpPr>
          <p:cNvPr id="6" name="Title 5"/>
          <p:cNvSpPr>
            <a:spLocks noGrp="1"/>
          </p:cNvSpPr>
          <p:nvPr>
            <p:ph type="title"/>
          </p:nvPr>
        </p:nvSpPr>
        <p:spPr>
          <a:xfrm>
            <a:off x="507999" y="446238"/>
            <a:ext cx="10231535" cy="555476"/>
          </a:xfrm>
        </p:spPr>
        <p:txBody>
          <a:bodyPr/>
          <a:lstStyle/>
          <a:p>
            <a:r>
              <a:rPr lang="en-US"/>
              <a:t>Agenda</a:t>
            </a:r>
          </a:p>
        </p:txBody>
      </p:sp>
    </p:spTree>
    <p:extLst>
      <p:ext uri="{BB962C8B-B14F-4D97-AF65-F5344CB8AC3E}">
        <p14:creationId xmlns:p14="http://schemas.microsoft.com/office/powerpoint/2010/main" val="2394218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7</a:t>
            </a:fld>
            <a:endParaRPr lang="en-US"/>
          </a:p>
        </p:txBody>
      </p:sp>
      <p:sp>
        <p:nvSpPr>
          <p:cNvPr id="4" name="Text Placeholder 3"/>
          <p:cNvSpPr>
            <a:spLocks noGrp="1"/>
          </p:cNvSpPr>
          <p:nvPr>
            <p:ph type="body" sz="quarter" idx="16"/>
          </p:nvPr>
        </p:nvSpPr>
        <p:spPr>
          <a:xfrm>
            <a:off x="507999" y="1305033"/>
            <a:ext cx="10769601" cy="4814507"/>
          </a:xfrm>
        </p:spPr>
        <p:txBody>
          <a:bodyPr vert="horz" lIns="0" tIns="182880" rIns="91440" bIns="45720" rtlCol="0" anchor="t">
            <a:noAutofit/>
          </a:bodyPr>
          <a:lstStyle/>
          <a:p>
            <a:pPr marL="86995" indent="-86995"/>
            <a:r>
              <a:rPr lang="en-US" sz="2200" b="1" i="1" dirty="0"/>
              <a:t>EMP Ratepayer Impact Study is aimed at understanding the impact of the EMP on customers’ energy costs through a comprehensive analysis of rate impacts and overall energy costs as of </a:t>
            </a:r>
            <a:r>
              <a:rPr lang="en-US" sz="2200" b="1" i="1" dirty="0" smtClean="0"/>
              <a:t>2030</a:t>
            </a:r>
            <a:r>
              <a:rPr lang="en-US" sz="2200" b="1" dirty="0"/>
              <a:t> </a:t>
            </a:r>
            <a:endParaRPr lang="en-US" sz="2200" b="1" dirty="0">
              <a:cs typeface="Calibri" panose="020F0502020204030204"/>
            </a:endParaRPr>
          </a:p>
          <a:p>
            <a:pPr marL="86995" indent="-86995"/>
            <a:r>
              <a:rPr lang="en-US" sz="2200" b="1" dirty="0"/>
              <a:t>Our objective with this meeting is to:</a:t>
            </a:r>
            <a:endParaRPr lang="en-US" sz="2200" b="1" dirty="0">
              <a:cs typeface="Calibri"/>
            </a:endParaRPr>
          </a:p>
          <a:p>
            <a:pPr lvl="1"/>
            <a:r>
              <a:rPr lang="en-US" sz="2000" dirty="0"/>
              <a:t>Present study scope and approach</a:t>
            </a:r>
            <a:endParaRPr lang="en-US" sz="2000" dirty="0">
              <a:cs typeface="Calibri"/>
            </a:endParaRPr>
          </a:p>
          <a:p>
            <a:pPr lvl="1"/>
            <a:r>
              <a:rPr lang="en-US" sz="2000" dirty="0"/>
              <a:t>Discuss primary questions the study will aim to answer</a:t>
            </a:r>
            <a:endParaRPr lang="en-US" sz="2000" dirty="0">
              <a:cs typeface="Calibri"/>
            </a:endParaRPr>
          </a:p>
          <a:p>
            <a:pPr lvl="1"/>
            <a:r>
              <a:rPr lang="en-US" sz="2000" dirty="0"/>
              <a:t>Solicit input from stakeholders on proposed study design and key assumptions</a:t>
            </a:r>
            <a:endParaRPr lang="en-US" sz="2000" dirty="0">
              <a:cs typeface="Calibri"/>
            </a:endParaRPr>
          </a:p>
        </p:txBody>
      </p:sp>
      <p:sp>
        <p:nvSpPr>
          <p:cNvPr id="6" name="Title 5"/>
          <p:cNvSpPr>
            <a:spLocks noGrp="1"/>
          </p:cNvSpPr>
          <p:nvPr>
            <p:ph type="title"/>
          </p:nvPr>
        </p:nvSpPr>
        <p:spPr/>
        <p:txBody>
          <a:bodyPr/>
          <a:lstStyle/>
          <a:p>
            <a:r>
              <a:rPr lang="en-US"/>
              <a:t>Stakeholder Meeting Objective</a:t>
            </a:r>
          </a:p>
        </p:txBody>
      </p:sp>
    </p:spTree>
    <p:extLst>
      <p:ext uri="{BB962C8B-B14F-4D97-AF65-F5344CB8AC3E}">
        <p14:creationId xmlns:p14="http://schemas.microsoft.com/office/powerpoint/2010/main" val="744889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Study Overview</a:t>
            </a:r>
          </a:p>
        </p:txBody>
      </p:sp>
    </p:spTree>
    <p:extLst>
      <p:ext uri="{BB962C8B-B14F-4D97-AF65-F5344CB8AC3E}">
        <p14:creationId xmlns:p14="http://schemas.microsoft.com/office/powerpoint/2010/main" val="92166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ttle Report 2021.potx" id="{B566FCEE-6C6D-4B34-9B31-DE75A9BA043E}" vid="{E87EA734-217E-4EFB-AB3D-95CC2534C3D2}"/>
    </a:ext>
  </a:extLst>
</a:theme>
</file>

<file path=ppt/theme/theme2.xml><?xml version="1.0" encoding="utf-8"?>
<a:theme xmlns:a="http://schemas.openxmlformats.org/drawingml/2006/main" name="1_BPU PPT_AJ 2">
  <a:themeElements>
    <a:clrScheme name="Custom 3">
      <a:dk1>
        <a:srgbClr val="003399"/>
      </a:dk1>
      <a:lt1>
        <a:sysClr val="window" lastClr="FFFFFF"/>
      </a:lt1>
      <a:dk2>
        <a:srgbClr val="085AFB"/>
      </a:dk2>
      <a:lt2>
        <a:srgbClr val="B2C1E0"/>
      </a:lt2>
      <a:accent1>
        <a:srgbClr val="C5E1FE"/>
      </a:accent1>
      <a:accent2>
        <a:srgbClr val="F8EF92"/>
      </a:accent2>
      <a:accent3>
        <a:srgbClr val="003399"/>
      </a:accent3>
      <a:accent4>
        <a:srgbClr val="003399"/>
      </a:accent4>
      <a:accent5>
        <a:srgbClr val="B2C1E0"/>
      </a:accent5>
      <a:accent6>
        <a:srgbClr val="F8EF92"/>
      </a:accent6>
      <a:hlink>
        <a:srgbClr val="0342BF"/>
      </a:hlink>
      <a:folHlink>
        <a:srgbClr val="FDFBE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0EBB010864FB49873517A1C0135DD4" ma:contentTypeVersion="1" ma:contentTypeDescription="Create a new document." ma:contentTypeScope="" ma:versionID="fdd51e171be235bc7543569797cf9af1">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eb591c1d2f779b10c3f5557219260ae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2EBD839-93DF-46DB-8399-85C098277D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E75BAE-1BFD-46B3-BA06-56ED55D0C00F}">
  <ds:schemaRefs>
    <ds:schemaRef ds:uri="http://schemas.microsoft.com/sharepoint/v3/contenttype/forms"/>
  </ds:schemaRefs>
</ds:datastoreItem>
</file>

<file path=customXml/itemProps3.xml><?xml version="1.0" encoding="utf-8"?>
<ds:datastoreItem xmlns:ds="http://schemas.openxmlformats.org/officeDocument/2006/customXml" ds:itemID="{ED518F20-4D08-4737-8C67-8585C06F4245}">
  <ds:schemaRefs>
    <ds:schemaRef ds:uri="http://schemas.microsoft.com/sharepoint/v3"/>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fa77199-34ed-4585-a419-0ab55bbca78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Brattle Report 2021</Template>
  <TotalTime>1239</TotalTime>
  <Words>5468</Words>
  <Application>Microsoft Office PowerPoint</Application>
  <PresentationFormat>Widescreen</PresentationFormat>
  <Paragraphs>610</Paragraphs>
  <Slides>45</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Arial Black</vt:lpstr>
      <vt:lpstr>Calibri</vt:lpstr>
      <vt:lpstr>Calibri Light</vt:lpstr>
      <vt:lpstr>Times New Roman</vt:lpstr>
      <vt:lpstr>Wingdings</vt:lpstr>
      <vt:lpstr>Wingdings 2</vt:lpstr>
      <vt:lpstr>Wingdings 3</vt:lpstr>
      <vt:lpstr>Brattle-2020</vt:lpstr>
      <vt:lpstr>1_BPU PPT_AJ 2</vt:lpstr>
      <vt:lpstr>Ratepayer Impact Study Stakeholder Meeting </vt:lpstr>
      <vt:lpstr>Meeting Moderator:</vt:lpstr>
      <vt:lpstr>Stakeholder Process</vt:lpstr>
      <vt:lpstr>Stakeholder Process</vt:lpstr>
      <vt:lpstr>Opening Remarks:</vt:lpstr>
      <vt:lpstr>New Jersey Energy Master Plan – Ratepayer Impact Study </vt:lpstr>
      <vt:lpstr>Agenda</vt:lpstr>
      <vt:lpstr>Stakeholder Meeting Objective</vt:lpstr>
      <vt:lpstr>Study Overview</vt:lpstr>
      <vt:lpstr>Purpose of This Study</vt:lpstr>
      <vt:lpstr>High Level Approach</vt:lpstr>
      <vt:lpstr>Model Scenarios</vt:lpstr>
      <vt:lpstr>Study Building Blocks</vt:lpstr>
      <vt:lpstr>Illustrative Primary Study Results: Total Energy Cost by Customer Segment</vt:lpstr>
      <vt:lpstr>Illustrative Primary Study Results: Total Energy Cost by Customer Segment (cont.)</vt:lpstr>
      <vt:lpstr>Primary Study Questions</vt:lpstr>
      <vt:lpstr>Analytical Approach</vt:lpstr>
      <vt:lpstr>Model Architecture</vt:lpstr>
      <vt:lpstr>Step 1: Define Scenario Inputs</vt:lpstr>
      <vt:lpstr>Step 1: Key Scenario Assumptions - 2030</vt:lpstr>
      <vt:lpstr>Step 2: Determine Statewide Energy Demand</vt:lpstr>
      <vt:lpstr>Step 3: Determine Statewide Energy Supply</vt:lpstr>
      <vt:lpstr>Step 4: Calculate Statewide Costs of EMP Programs</vt:lpstr>
      <vt:lpstr>Step 4: Calculate Statewide Program Costs</vt:lpstr>
      <vt:lpstr>Step 5: Calculate Rates for Each Utility </vt:lpstr>
      <vt:lpstr>Step 5: Calculate Rates for Each Utility </vt:lpstr>
      <vt:lpstr>Step 5: Calculate Rates for Each Utility </vt:lpstr>
      <vt:lpstr>Step 6: Calculate Consumer Energy Costs</vt:lpstr>
      <vt:lpstr>Step 6: Reporting Bill Impacts for Different Customer Types</vt:lpstr>
      <vt:lpstr>Step 6: Obtain energy consumption for a recent year</vt:lpstr>
      <vt:lpstr>Step 6: Develop customer profiles for 2030 based on decarbonization and EE</vt:lpstr>
      <vt:lpstr>Step 6: Residential Customer Profile Summary </vt:lpstr>
      <vt:lpstr>Discussion</vt:lpstr>
      <vt:lpstr>Questions to Stakeholders</vt:lpstr>
      <vt:lpstr>Presented By</vt:lpstr>
      <vt:lpstr>Presented By</vt:lpstr>
      <vt:lpstr>Presented By</vt:lpstr>
      <vt:lpstr>Appendix</vt:lpstr>
      <vt:lpstr>Step 1: Key Scenario Assumptions – Sources</vt:lpstr>
      <vt:lpstr>Step 1: Key Scenario Assumptions – Sources (cont.) </vt:lpstr>
      <vt:lpstr>EIA data implies decline in natural gas usage</vt:lpstr>
      <vt:lpstr>Step 1: EV Projections for 2025 and 2030</vt:lpstr>
      <vt:lpstr>Public Comments</vt:lpstr>
      <vt:lpstr>Docket No. EO22030130</vt:lpstr>
      <vt:lpstr>Thank You!</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Brattle Report Title</dc:title>
  <dc:creator>Janakiraman, Rohan</dc:creator>
  <cp:lastModifiedBy>Kavlak, Goksin</cp:lastModifiedBy>
  <cp:revision>103</cp:revision>
  <dcterms:created xsi:type="dcterms:W3CDTF">2021-09-14T12:37:49Z</dcterms:created>
  <dcterms:modified xsi:type="dcterms:W3CDTF">2022-03-24T23:30:17Z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0x0101005C0EBB010864FB49873517A1C0135DD4</vt:lpwstr>
  </property>
</Properties>
</file>